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  <p:sldMasterId id="2147483703" r:id="rId2"/>
  </p:sldMasterIdLst>
  <p:notesMasterIdLst>
    <p:notesMasterId r:id="rId163"/>
  </p:notesMasterIdLst>
  <p:sldIdLst>
    <p:sldId id="557" r:id="rId3"/>
    <p:sldId id="392" r:id="rId4"/>
    <p:sldId id="710" r:id="rId5"/>
    <p:sldId id="708" r:id="rId6"/>
    <p:sldId id="711" r:id="rId7"/>
    <p:sldId id="709" r:id="rId8"/>
    <p:sldId id="558" r:id="rId9"/>
    <p:sldId id="395" r:id="rId10"/>
    <p:sldId id="677" r:id="rId11"/>
    <p:sldId id="746" r:id="rId12"/>
    <p:sldId id="745" r:id="rId13"/>
    <p:sldId id="747" r:id="rId14"/>
    <p:sldId id="742" r:id="rId15"/>
    <p:sldId id="743" r:id="rId16"/>
    <p:sldId id="748" r:id="rId17"/>
    <p:sldId id="715" r:id="rId18"/>
    <p:sldId id="716" r:id="rId19"/>
    <p:sldId id="717" r:id="rId20"/>
    <p:sldId id="749" r:id="rId21"/>
    <p:sldId id="751" r:id="rId22"/>
    <p:sldId id="753" r:id="rId23"/>
    <p:sldId id="754" r:id="rId24"/>
    <p:sldId id="607" r:id="rId25"/>
    <p:sldId id="741" r:id="rId26"/>
    <p:sldId id="547" r:id="rId27"/>
    <p:sldId id="608" r:id="rId28"/>
    <p:sldId id="609" r:id="rId29"/>
    <p:sldId id="610" r:id="rId30"/>
    <p:sldId id="611" r:id="rId31"/>
    <p:sldId id="612" r:id="rId32"/>
    <p:sldId id="613" r:id="rId33"/>
    <p:sldId id="727" r:id="rId34"/>
    <p:sldId id="756" r:id="rId35"/>
    <p:sldId id="757" r:id="rId36"/>
    <p:sldId id="627" r:id="rId37"/>
    <p:sldId id="718" r:id="rId38"/>
    <p:sldId id="713" r:id="rId39"/>
    <p:sldId id="714" r:id="rId40"/>
    <p:sldId id="712" r:id="rId41"/>
    <p:sldId id="679" r:id="rId42"/>
    <p:sldId id="691" r:id="rId43"/>
    <p:sldId id="758" r:id="rId44"/>
    <p:sldId id="759" r:id="rId45"/>
    <p:sldId id="760" r:id="rId46"/>
    <p:sldId id="724" r:id="rId47"/>
    <p:sldId id="722" r:id="rId48"/>
    <p:sldId id="720" r:id="rId49"/>
    <p:sldId id="731" r:id="rId50"/>
    <p:sldId id="730" r:id="rId51"/>
    <p:sldId id="548" r:id="rId52"/>
    <p:sldId id="497" r:id="rId53"/>
    <p:sldId id="725" r:id="rId54"/>
    <p:sldId id="693" r:id="rId55"/>
    <p:sldId id="694" r:id="rId56"/>
    <p:sldId id="624" r:id="rId57"/>
    <p:sldId id="631" r:id="rId58"/>
    <p:sldId id="506" r:id="rId59"/>
    <p:sldId id="566" r:id="rId60"/>
    <p:sldId id="551" r:id="rId61"/>
    <p:sldId id="562" r:id="rId62"/>
    <p:sldId id="563" r:id="rId63"/>
    <p:sldId id="565" r:id="rId64"/>
    <p:sldId id="511" r:id="rId65"/>
    <p:sldId id="320" r:id="rId66"/>
    <p:sldId id="721" r:id="rId67"/>
    <p:sldId id="538" r:id="rId68"/>
    <p:sldId id="347" r:id="rId69"/>
    <p:sldId id="514" r:id="rId70"/>
    <p:sldId id="762" r:id="rId71"/>
    <p:sldId id="763" r:id="rId72"/>
    <p:sldId id="761" r:id="rId73"/>
    <p:sldId id="682" r:id="rId74"/>
    <p:sldId id="681" r:id="rId75"/>
    <p:sldId id="683" r:id="rId76"/>
    <p:sldId id="684" r:id="rId77"/>
    <p:sldId id="778" r:id="rId78"/>
    <p:sldId id="779" r:id="rId79"/>
    <p:sldId id="686" r:id="rId80"/>
    <p:sldId id="735" r:id="rId81"/>
    <p:sldId id="736" r:id="rId82"/>
    <p:sldId id="258" r:id="rId83"/>
    <p:sldId id="567" r:id="rId84"/>
    <p:sldId id="568" r:id="rId85"/>
    <p:sldId id="696" r:id="rId86"/>
    <p:sldId id="705" r:id="rId87"/>
    <p:sldId id="697" r:id="rId88"/>
    <p:sldId id="769" r:id="rId89"/>
    <p:sldId id="770" r:id="rId90"/>
    <p:sldId id="771" r:id="rId91"/>
    <p:sldId id="702" r:id="rId92"/>
    <p:sldId id="703" r:id="rId93"/>
    <p:sldId id="733" r:id="rId94"/>
    <p:sldId id="729" r:id="rId95"/>
    <p:sldId id="698" r:id="rId96"/>
    <p:sldId id="739" r:id="rId97"/>
    <p:sldId id="740" r:id="rId98"/>
    <p:sldId id="704" r:id="rId99"/>
    <p:sldId id="766" r:id="rId100"/>
    <p:sldId id="738" r:id="rId101"/>
    <p:sldId id="732" r:id="rId102"/>
    <p:sldId id="767" r:id="rId103"/>
    <p:sldId id="765" r:id="rId104"/>
    <p:sldId id="768" r:id="rId105"/>
    <p:sldId id="764" r:id="rId106"/>
    <p:sldId id="397" r:id="rId107"/>
    <p:sldId id="344" r:id="rId108"/>
    <p:sldId id="343" r:id="rId109"/>
    <p:sldId id="593" r:id="rId110"/>
    <p:sldId id="348" r:id="rId111"/>
    <p:sldId id="579" r:id="rId112"/>
    <p:sldId id="589" r:id="rId113"/>
    <p:sldId id="590" r:id="rId114"/>
    <p:sldId id="588" r:id="rId115"/>
    <p:sldId id="321" r:id="rId116"/>
    <p:sldId id="573" r:id="rId117"/>
    <p:sldId id="645" r:id="rId118"/>
    <p:sldId id="646" r:id="rId119"/>
    <p:sldId id="726" r:id="rId120"/>
    <p:sldId id="647" r:id="rId121"/>
    <p:sldId id="648" r:id="rId122"/>
    <p:sldId id="650" r:id="rId123"/>
    <p:sldId id="649" r:id="rId124"/>
    <p:sldId id="651" r:id="rId125"/>
    <p:sldId id="652" r:id="rId126"/>
    <p:sldId id="653" r:id="rId127"/>
    <p:sldId id="655" r:id="rId128"/>
    <p:sldId id="777" r:id="rId129"/>
    <p:sldId id="734" r:id="rId130"/>
    <p:sldId id="774" r:id="rId131"/>
    <p:sldId id="775" r:id="rId132"/>
    <p:sldId id="776" r:id="rId133"/>
    <p:sldId id="656" r:id="rId134"/>
    <p:sldId id="657" r:id="rId135"/>
    <p:sldId id="658" r:id="rId136"/>
    <p:sldId id="659" r:id="rId137"/>
    <p:sldId id="661" r:id="rId138"/>
    <p:sldId id="662" r:id="rId139"/>
    <p:sldId id="663" r:id="rId140"/>
    <p:sldId id="664" r:id="rId141"/>
    <p:sldId id="666" r:id="rId142"/>
    <p:sldId id="667" r:id="rId143"/>
    <p:sldId id="668" r:id="rId144"/>
    <p:sldId id="670" r:id="rId145"/>
    <p:sldId id="780" r:id="rId146"/>
    <p:sldId id="671" r:id="rId147"/>
    <p:sldId id="781" r:id="rId148"/>
    <p:sldId id="783" r:id="rId149"/>
    <p:sldId id="674" r:id="rId150"/>
    <p:sldId id="675" r:id="rId151"/>
    <p:sldId id="676" r:id="rId152"/>
    <p:sldId id="772" r:id="rId153"/>
    <p:sldId id="578" r:id="rId154"/>
    <p:sldId id="580" r:id="rId155"/>
    <p:sldId id="581" r:id="rId156"/>
    <p:sldId id="582" r:id="rId157"/>
    <p:sldId id="583" r:id="rId158"/>
    <p:sldId id="584" r:id="rId159"/>
    <p:sldId id="773" r:id="rId160"/>
    <p:sldId id="622" r:id="rId161"/>
    <p:sldId id="625" r:id="rId162"/>
  </p:sldIdLst>
  <p:sldSz cx="12192000" cy="6858000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3713"/>
    <a:srgbClr val="FFFFE5"/>
    <a:srgbClr val="0000C8"/>
    <a:srgbClr val="468246"/>
    <a:srgbClr val="FF0000"/>
    <a:srgbClr val="1C1C1C"/>
    <a:srgbClr val="FFFFCC"/>
    <a:srgbClr val="FFFF99"/>
    <a:srgbClr val="DD84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60" autoAdjust="0"/>
    <p:restoredTop sz="94660"/>
  </p:normalViewPr>
  <p:slideViewPr>
    <p:cSldViewPr>
      <p:cViewPr varScale="1">
        <p:scale>
          <a:sx n="83" d="100"/>
          <a:sy n="83" d="100"/>
        </p:scale>
        <p:origin x="763" y="6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-8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61" Type="http://schemas.openxmlformats.org/officeDocument/2006/relationships/slide" Target="slides/slide159.xml"/><Relationship Id="rId16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51" Type="http://schemas.openxmlformats.org/officeDocument/2006/relationships/slide" Target="slides/slide149.xml"/><Relationship Id="rId156" Type="http://schemas.openxmlformats.org/officeDocument/2006/relationships/slide" Target="slides/slide154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167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slide" Target="slides/slide16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165" Type="http://schemas.openxmlformats.org/officeDocument/2006/relationships/viewProps" Target="viewProps.xml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Relationship Id="rId80" Type="http://schemas.openxmlformats.org/officeDocument/2006/relationships/slide" Target="slides/slide78.xml"/><Relationship Id="rId155" Type="http://schemas.openxmlformats.org/officeDocument/2006/relationships/slide" Target="slides/slide15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C03DDD5-68D4-4663-8E2A-2AEFED1C95B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4819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mtClean="0">
                <a:latin typeface="Arial" panose="020B0604020202020204" pitchFamily="34" charset="0"/>
              </a:rPr>
              <a:t>Basilica della Natività</a:t>
            </a:r>
          </a:p>
        </p:txBody>
      </p:sp>
      <p:sp>
        <p:nvSpPr>
          <p:cNvPr id="3482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18A22115-B698-48A1-A1EB-A76876C6659C}" type="slidenum">
              <a:rPr lang="it-IT" altLang="it-IT" smtClean="0">
                <a:latin typeface="Arial" panose="020B0604020202020204" pitchFamily="34" charset="0"/>
              </a:rPr>
              <a:pPr/>
              <a:t>19</a:t>
            </a:fld>
            <a:endParaRPr lang="it-IT" altLang="it-IT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624D9EB0-B670-441D-B314-769610F63166}" type="slidenum">
              <a:rPr lang="it-IT" altLang="it-IT" smtClean="0">
                <a:latin typeface="Arial" panose="020B0604020202020204" pitchFamily="34" charset="0"/>
              </a:rPr>
              <a:pPr/>
              <a:t>34</a:t>
            </a:fld>
            <a:endParaRPr lang="it-IT" altLang="it-IT" smtClean="0">
              <a:latin typeface="Arial" panose="020B0604020202020204" pitchFamily="34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1683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mtClean="0">
                <a:latin typeface="Arial" panose="020B0604020202020204" pitchFamily="34" charset="0"/>
              </a:rPr>
              <a:t>La </a:t>
            </a:r>
            <a:r>
              <a:rPr lang="it-IT" altLang="it-IT" b="1" smtClean="0">
                <a:latin typeface="Arial" panose="020B0604020202020204" pitchFamily="34" charset="0"/>
              </a:rPr>
              <a:t>fontana della Vergine</a:t>
            </a:r>
            <a:r>
              <a:rPr lang="it-IT" altLang="it-IT" smtClean="0">
                <a:latin typeface="Arial" panose="020B0604020202020204" pitchFamily="34" charset="0"/>
              </a:rPr>
              <a:t> Antica fontana risalente al I secolo, al tempo di Maria</a:t>
            </a:r>
          </a:p>
        </p:txBody>
      </p:sp>
      <p:sp>
        <p:nvSpPr>
          <p:cNvPr id="7168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DA62AEB1-68F7-4DD9-804A-7034E20E3EF5}" type="slidenum">
              <a:rPr lang="it-IT" altLang="it-IT" smtClean="0">
                <a:latin typeface="Arial" panose="020B0604020202020204" pitchFamily="34" charset="0"/>
              </a:rPr>
              <a:pPr/>
              <a:t>44</a:t>
            </a:fld>
            <a:endParaRPr lang="it-IT" altLang="it-IT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endParaRPr lang="it-IT" altLang="it-IT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D97DF16-2024-4AA3-BC39-1401DABDB6A7}" type="slidenum">
              <a:rPr lang="it-IT" altLang="it-IT"/>
              <a:pPr algn="r" eaLnBrk="1" hangingPunct="1">
                <a:spcBef>
                  <a:spcPct val="0"/>
                </a:spcBef>
              </a:pPr>
              <a:t>4</a:t>
            </a:fld>
            <a:endParaRPr lang="it-IT" altLang="it-IT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>
              <a:solidFill>
                <a:srgbClr val="FFFF99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mtClean="0">
                <a:latin typeface="Arial" panose="020B0604020202020204" pitchFamily="34" charset="0"/>
              </a:rPr>
              <a:t>Cafarnao 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Concattedrale S. Andrea Mantova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03DDD5-68D4-4663-8E2A-2AEFED1C95BD}" type="slidenum">
              <a:rPr lang="it-IT" altLang="it-IT" smtClean="0"/>
              <a:pPr>
                <a:defRPr/>
              </a:pPr>
              <a:t>76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253155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B0D4DFF-A889-48CF-8CB2-3A9CD232ADC9}" type="slidenum">
              <a:rPr lang="it-IT" altLang="it-IT" smtClean="0"/>
              <a:pPr>
                <a:spcBef>
                  <a:spcPct val="0"/>
                </a:spcBef>
              </a:pPr>
              <a:t>81</a:t>
            </a:fld>
            <a:endParaRPr lang="it-IT" altLang="it-IT" smtClean="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>
              <a:latin typeface="Arial" panose="020B0604020202020204" pitchFamily="34" charset="0"/>
            </a:endParaRPr>
          </a:p>
          <a:p>
            <a:pPr eaLnBrk="1" hangingPunct="1"/>
            <a:endParaRPr lang="it-IT" altLang="it-IT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2099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mtClean="0">
                <a:latin typeface="Arial" panose="020B0604020202020204" pitchFamily="34" charset="0"/>
              </a:rPr>
              <a:t>Ravenna: La Trasfigurazione  Basilica San Apollinare - Classe</a:t>
            </a:r>
          </a:p>
        </p:txBody>
      </p:sp>
      <p:sp>
        <p:nvSpPr>
          <p:cNvPr id="13210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397C0853-642A-4440-B430-54D43D07B08E}" type="slidenum">
              <a:rPr lang="it-IT" altLang="it-IT" smtClean="0">
                <a:latin typeface="Arial" panose="020B0604020202020204" pitchFamily="34" charset="0"/>
              </a:rPr>
              <a:pPr/>
              <a:t>88</a:t>
            </a:fld>
            <a:endParaRPr lang="it-IT" altLang="it-IT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0531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b="1" smtClean="0">
                <a:latin typeface="Arial" panose="020B0604020202020204" pitchFamily="34" charset="0"/>
              </a:rPr>
              <a:t>Raffaellino</a:t>
            </a:r>
            <a:r>
              <a:rPr lang="it-IT" altLang="it-IT" smtClean="0">
                <a:latin typeface="Arial" panose="020B0604020202020204" pitchFamily="34" charset="0"/>
              </a:rPr>
              <a:t> </a:t>
            </a:r>
            <a:r>
              <a:rPr lang="it-IT" altLang="it-IT" b="1" smtClean="0">
                <a:latin typeface="Arial" panose="020B0604020202020204" pitchFamily="34" charset="0"/>
              </a:rPr>
              <a:t>Del</a:t>
            </a:r>
            <a:r>
              <a:rPr lang="it-IT" altLang="it-IT" smtClean="0">
                <a:latin typeface="Arial" panose="020B0604020202020204" pitchFamily="34" charset="0"/>
              </a:rPr>
              <a:t> </a:t>
            </a:r>
            <a:r>
              <a:rPr lang="it-IT" altLang="it-IT" b="1" smtClean="0">
                <a:latin typeface="Arial" panose="020B0604020202020204" pitchFamily="34" charset="0"/>
              </a:rPr>
              <a:t>Garbo</a:t>
            </a:r>
            <a:endParaRPr lang="it-IT" altLang="it-IT" smtClean="0">
              <a:latin typeface="Arial" panose="020B0604020202020204" pitchFamily="34" charset="0"/>
            </a:endParaRPr>
          </a:p>
        </p:txBody>
      </p:sp>
      <p:sp>
        <p:nvSpPr>
          <p:cNvPr id="1505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9DD51725-66C2-42C3-BA12-520A0D6814C6}" type="slidenum">
              <a:rPr lang="it-IT" altLang="it-IT" smtClean="0">
                <a:latin typeface="Arial" panose="020B0604020202020204" pitchFamily="34" charset="0"/>
              </a:rPr>
              <a:pPr/>
              <a:t>101</a:t>
            </a:fld>
            <a:endParaRPr lang="it-IT" altLang="it-IT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2579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mtClean="0">
                <a:latin typeface="Arial" panose="020B0604020202020204" pitchFamily="34" charset="0"/>
              </a:rPr>
              <a:t>La Resurrezione di Giovanni Bellini</a:t>
            </a:r>
          </a:p>
        </p:txBody>
      </p:sp>
      <p:sp>
        <p:nvSpPr>
          <p:cNvPr id="15258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DC66DABB-E9D3-42DF-84C1-BB2D0BCDA338}" type="slidenum">
              <a:rPr lang="it-IT" altLang="it-IT" smtClean="0">
                <a:latin typeface="Arial" panose="020B0604020202020204" pitchFamily="34" charset="0"/>
              </a:rPr>
              <a:pPr/>
              <a:t>102</a:t>
            </a:fld>
            <a:endParaRPr lang="it-IT" altLang="it-IT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5651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mtClean="0">
                <a:latin typeface="Arial" panose="020B0604020202020204" pitchFamily="34" charset="0"/>
              </a:rPr>
              <a:t>Vaticano, sala Paolo VI la resurrezione di Pericle Fazzini</a:t>
            </a:r>
          </a:p>
        </p:txBody>
      </p:sp>
      <p:sp>
        <p:nvSpPr>
          <p:cNvPr id="15565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896AE8E1-402A-4146-ADC1-5BA0631A755C}" type="slidenum">
              <a:rPr lang="it-IT" altLang="it-IT" smtClean="0">
                <a:latin typeface="Arial" panose="020B0604020202020204" pitchFamily="34" charset="0"/>
              </a:rPr>
              <a:pPr/>
              <a:t>104</a:t>
            </a:fld>
            <a:endParaRPr lang="it-IT" altLang="it-IT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F6D90EA-7A38-41CF-89FC-31E9D73252D2}" type="slidenum">
              <a:rPr lang="it-IT" altLang="it-IT" smtClean="0"/>
              <a:pPr>
                <a:spcBef>
                  <a:spcPct val="0"/>
                </a:spcBef>
              </a:pPr>
              <a:t>105</a:t>
            </a:fld>
            <a:endParaRPr lang="it-IT" altLang="it-IT" smtClean="0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E05FB85-8200-4E0C-A069-CFEEE44469B8}" type="slidenum">
              <a:rPr lang="it-IT" altLang="it-IT" smtClean="0"/>
              <a:pPr>
                <a:spcBef>
                  <a:spcPct val="0"/>
                </a:spcBef>
              </a:pPr>
              <a:t>114</a:t>
            </a:fld>
            <a:endParaRPr lang="it-IT" altLang="it-IT" smtClean="0"/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z="800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97CB931-592F-4FF7-88D9-9ACB887F983C}" type="slidenum">
              <a:rPr lang="it-IT" altLang="it-IT"/>
              <a:pPr algn="r" eaLnBrk="1" hangingPunct="1">
                <a:spcBef>
                  <a:spcPct val="0"/>
                </a:spcBef>
              </a:pPr>
              <a:t>119</a:t>
            </a:fld>
            <a:endParaRPr lang="it-IT" altLang="it-IT"/>
          </a:p>
        </p:txBody>
      </p:sp>
      <p:sp>
        <p:nvSpPr>
          <p:cNvPr id="176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803B509-855C-4AE3-91BA-11BD28AA45FF}" type="slidenum">
              <a:rPr lang="it-IT" altLang="it-IT"/>
              <a:pPr algn="r" eaLnBrk="1" hangingPunct="1">
                <a:spcBef>
                  <a:spcPct val="0"/>
                </a:spcBef>
              </a:pPr>
              <a:t>123</a:t>
            </a:fld>
            <a:endParaRPr lang="it-IT" altLang="it-IT"/>
          </a:p>
        </p:txBody>
      </p:sp>
      <p:sp>
        <p:nvSpPr>
          <p:cNvPr id="181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1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748086B-8679-4FFD-AE28-BF18C6D496E9}" type="slidenum">
              <a:rPr lang="it-IT" altLang="it-IT"/>
              <a:pPr algn="r" eaLnBrk="1" hangingPunct="1">
                <a:spcBef>
                  <a:spcPct val="0"/>
                </a:spcBef>
              </a:pPr>
              <a:t>132</a:t>
            </a:fld>
            <a:endParaRPr lang="it-IT" altLang="it-IT"/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152866C-4E27-47F8-9582-4697F343CDBC}" type="slidenum">
              <a:rPr lang="it-IT" altLang="it-IT"/>
              <a:pPr algn="r" eaLnBrk="1" hangingPunct="1">
                <a:spcBef>
                  <a:spcPct val="0"/>
                </a:spcBef>
              </a:pPr>
              <a:t>135</a:t>
            </a:fld>
            <a:endParaRPr lang="it-IT" altLang="it-IT"/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9B31FF0-1B54-4AEC-B974-CACCBCC170F8}" type="slidenum">
              <a:rPr lang="it-IT" altLang="it-IT"/>
              <a:pPr algn="r" eaLnBrk="1" hangingPunct="1">
                <a:spcBef>
                  <a:spcPct val="0"/>
                </a:spcBef>
              </a:pPr>
              <a:t>138</a:t>
            </a:fld>
            <a:endParaRPr lang="it-IT" altLang="it-IT"/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F13AD7D-8A09-448A-A7EC-FC58E95A9A2C}" type="slidenum">
              <a:rPr lang="it-IT" altLang="it-IT"/>
              <a:pPr algn="r" eaLnBrk="1" hangingPunct="1">
                <a:spcBef>
                  <a:spcPct val="0"/>
                </a:spcBef>
              </a:pPr>
              <a:t>139</a:t>
            </a:fld>
            <a:endParaRPr lang="it-IT" altLang="it-IT"/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b="1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87E4D42-1C06-4686-BFA0-4095EA0DBFD5}" type="slidenum">
              <a:rPr lang="it-IT" altLang="it-IT"/>
              <a:pPr algn="r" eaLnBrk="1" hangingPunct="1">
                <a:spcBef>
                  <a:spcPct val="0"/>
                </a:spcBef>
              </a:pPr>
              <a:t>143</a:t>
            </a:fld>
            <a:endParaRPr lang="it-IT" altLang="it-IT"/>
          </a:p>
        </p:txBody>
      </p:sp>
      <p:sp>
        <p:nvSpPr>
          <p:cNvPr id="207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7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507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mtClean="0">
                <a:latin typeface="Arial" panose="020B0604020202020204" pitchFamily="34" charset="0"/>
              </a:rPr>
              <a:t>Veduta di Betlemme nel  1898</a:t>
            </a:r>
          </a:p>
        </p:txBody>
      </p:sp>
      <p:sp>
        <p:nvSpPr>
          <p:cNvPr id="2150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797EDC8F-3A3C-437E-AB29-EC74E5D69634}" type="slidenum">
              <a:rPr lang="it-IT" altLang="it-IT" smtClean="0">
                <a:latin typeface="Arial" panose="020B0604020202020204" pitchFamily="34" charset="0"/>
              </a:rPr>
              <a:pPr/>
              <a:t>11</a:t>
            </a:fld>
            <a:endParaRPr lang="it-IT" altLang="it-IT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87E4D42-1C06-4686-BFA0-4095EA0DBFD5}" type="slidenum">
              <a:rPr lang="it-IT" altLang="it-IT"/>
              <a:pPr algn="r" eaLnBrk="1" hangingPunct="1">
                <a:spcBef>
                  <a:spcPct val="0"/>
                </a:spcBef>
              </a:pPr>
              <a:t>144</a:t>
            </a:fld>
            <a:endParaRPr lang="it-IT" altLang="it-IT"/>
          </a:p>
        </p:txBody>
      </p:sp>
      <p:sp>
        <p:nvSpPr>
          <p:cNvPr id="207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7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03338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37EF1A5-B6B8-4174-8978-C567E17BFE9E}" type="slidenum">
              <a:rPr lang="it-IT" altLang="it-IT"/>
              <a:pPr algn="r" eaLnBrk="1" hangingPunct="1">
                <a:spcBef>
                  <a:spcPct val="0"/>
                </a:spcBef>
              </a:pPr>
              <a:t>148</a:t>
            </a:fld>
            <a:endParaRPr lang="it-IT" altLang="it-IT"/>
          </a:p>
        </p:txBody>
      </p:sp>
      <p:sp>
        <p:nvSpPr>
          <p:cNvPr id="210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0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459D70D-CE6C-45D5-8088-5B186BFC8905}" type="slidenum">
              <a:rPr lang="it-IT" altLang="it-IT"/>
              <a:pPr algn="r" eaLnBrk="1" hangingPunct="1">
                <a:spcBef>
                  <a:spcPct val="0"/>
                </a:spcBef>
              </a:pPr>
              <a:t>149</a:t>
            </a:fld>
            <a:endParaRPr lang="it-IT" altLang="it-IT"/>
          </a:p>
        </p:txBody>
      </p:sp>
      <p:sp>
        <p:nvSpPr>
          <p:cNvPr id="212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2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altLang="it-IT" smtClean="0">
                <a:latin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70DB141-26A4-41BC-871B-861BDBA15599}" type="slidenum">
              <a:rPr lang="it-IT" altLang="it-IT"/>
              <a:pPr algn="r" eaLnBrk="1" hangingPunct="1">
                <a:spcBef>
                  <a:spcPct val="0"/>
                </a:spcBef>
              </a:pPr>
              <a:t>150</a:t>
            </a:fld>
            <a:endParaRPr lang="it-IT" altLang="it-IT"/>
          </a:p>
        </p:txBody>
      </p:sp>
      <p:sp>
        <p:nvSpPr>
          <p:cNvPr id="215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5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33AD845-7389-4E82-B705-CBC8ABB3B11E}" type="slidenum">
              <a:rPr lang="it-IT" altLang="it-IT" smtClean="0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158</a:t>
            </a:fld>
            <a:endParaRPr lang="it-IT" altLang="it-IT" smtClean="0">
              <a:cs typeface="Arial" panose="020B0604020202020204" pitchFamily="34" charset="0"/>
            </a:endParaRPr>
          </a:p>
        </p:txBody>
      </p:sp>
      <p:sp>
        <p:nvSpPr>
          <p:cNvPr id="227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27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4579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mtClean="0">
                <a:latin typeface="Arial" panose="020B0604020202020204" pitchFamily="34" charset="0"/>
              </a:rPr>
              <a:t>Betlemme è una città della Cisgiordania, capitale del Governatorato di Betlemme dell'Autorità Nazionale Palestinese, vi è la Basilica della Natività di Gesù</a:t>
            </a:r>
          </a:p>
        </p:txBody>
      </p:sp>
      <p:sp>
        <p:nvSpPr>
          <p:cNvPr id="2458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5627CAB8-0EB8-498B-8E69-D64CBA3A39A9}" type="slidenum">
              <a:rPr lang="it-IT" altLang="it-IT" smtClean="0">
                <a:latin typeface="Arial" panose="020B0604020202020204" pitchFamily="34" charset="0"/>
              </a:rPr>
              <a:pPr/>
              <a:t>13</a:t>
            </a:fld>
            <a:endParaRPr lang="it-IT" altLang="it-IT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i="1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i="1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ACEA13-1A5C-40D2-B407-F36D0732390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6351026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DD86B-8F78-4235-9428-EF9D1778512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0237756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3989C6-017F-4C44-8291-3F646DCC5C5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4026234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2192000" cy="6934200"/>
            <a:chOff x="0" y="0"/>
            <a:chExt cx="5760" cy="4368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it-IT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56 w 2123"/>
                <a:gd name="T1" fmla="*/ 668 h 1696"/>
                <a:gd name="T2" fmla="*/ 520 w 2123"/>
                <a:gd name="T3" fmla="*/ 437 h 1696"/>
                <a:gd name="T4" fmla="*/ 646 w 2123"/>
                <a:gd name="T5" fmla="*/ 254 h 1696"/>
                <a:gd name="T6" fmla="*/ 887 w 2123"/>
                <a:gd name="T7" fmla="*/ 376 h 1696"/>
                <a:gd name="T8" fmla="*/ 1166 w 2123"/>
                <a:gd name="T9" fmla="*/ 555 h 1696"/>
                <a:gd name="T10" fmla="*/ 1422 w 2123"/>
                <a:gd name="T11" fmla="*/ 709 h 1696"/>
                <a:gd name="T12" fmla="*/ 1728 w 2123"/>
                <a:gd name="T13" fmla="*/ 870 h 1696"/>
                <a:gd name="T14" fmla="*/ 1806 w 2123"/>
                <a:gd name="T15" fmla="*/ 904 h 1696"/>
                <a:gd name="T16" fmla="*/ 1763 w 2123"/>
                <a:gd name="T17" fmla="*/ 866 h 1696"/>
                <a:gd name="T18" fmla="*/ 1355 w 2123"/>
                <a:gd name="T19" fmla="*/ 641 h 1696"/>
                <a:gd name="T20" fmla="*/ 1043 w 2123"/>
                <a:gd name="T21" fmla="*/ 437 h 1696"/>
                <a:gd name="T22" fmla="*/ 691 w 2123"/>
                <a:gd name="T23" fmla="*/ 210 h 1696"/>
                <a:gd name="T24" fmla="*/ 959 w 2123"/>
                <a:gd name="T25" fmla="*/ 199 h 1696"/>
                <a:gd name="T26" fmla="*/ 1233 w 2123"/>
                <a:gd name="T27" fmla="*/ 203 h 1696"/>
                <a:gd name="T28" fmla="*/ 1550 w 2123"/>
                <a:gd name="T29" fmla="*/ 172 h 1696"/>
                <a:gd name="T30" fmla="*/ 2035 w 2123"/>
                <a:gd name="T31" fmla="*/ 125 h 1696"/>
                <a:gd name="T32" fmla="*/ 1990 w 2123"/>
                <a:gd name="T33" fmla="*/ 111 h 1696"/>
                <a:gd name="T34" fmla="*/ 1479 w 2123"/>
                <a:gd name="T35" fmla="*/ 165 h 1696"/>
                <a:gd name="T36" fmla="*/ 1160 w 2123"/>
                <a:gd name="T37" fmla="*/ 176 h 1696"/>
                <a:gd name="T38" fmla="*/ 727 w 2123"/>
                <a:gd name="T39" fmla="*/ 165 h 1696"/>
                <a:gd name="T40" fmla="*/ 787 w 2123"/>
                <a:gd name="T41" fmla="*/ 146 h 1696"/>
                <a:gd name="T42" fmla="*/ 1094 w 2123"/>
                <a:gd name="T43" fmla="*/ 0 h 1696"/>
                <a:gd name="T44" fmla="*/ 1043 w 2123"/>
                <a:gd name="T45" fmla="*/ 20 h 1696"/>
                <a:gd name="T46" fmla="*/ 970 w 2123"/>
                <a:gd name="T47" fmla="*/ 54 h 1696"/>
                <a:gd name="T48" fmla="*/ 823 w 2123"/>
                <a:gd name="T49" fmla="*/ 123 h 1696"/>
                <a:gd name="T50" fmla="*/ 646 w 2123"/>
                <a:gd name="T51" fmla="*/ 180 h 1696"/>
                <a:gd name="T52" fmla="*/ 610 w 2123"/>
                <a:gd name="T53" fmla="*/ 230 h 1696"/>
                <a:gd name="T54" fmla="*/ 289 w 2123"/>
                <a:gd name="T55" fmla="*/ 376 h 1696"/>
                <a:gd name="T56" fmla="*/ 0 w 2123"/>
                <a:gd name="T57" fmla="*/ 464 h 1696"/>
                <a:gd name="T58" fmla="*/ 0 w 2123"/>
                <a:gd name="T59" fmla="*/ 468 h 1696"/>
                <a:gd name="T60" fmla="*/ 0 w 2123"/>
                <a:gd name="T61" fmla="*/ 491 h 1696"/>
                <a:gd name="T62" fmla="*/ 286 w 2123"/>
                <a:gd name="T63" fmla="*/ 406 h 1696"/>
                <a:gd name="T64" fmla="*/ 568 w 2123"/>
                <a:gd name="T65" fmla="*/ 275 h 1696"/>
                <a:gd name="T66" fmla="*/ 484 w 2123"/>
                <a:gd name="T67" fmla="*/ 429 h 1696"/>
                <a:gd name="T68" fmla="*/ 502 w 2123"/>
                <a:gd name="T69" fmla="*/ 636 h 1696"/>
                <a:gd name="T70" fmla="*/ 444 w 2123"/>
                <a:gd name="T71" fmla="*/ 747 h 1696"/>
                <a:gd name="T72" fmla="*/ 313 w 2123"/>
                <a:gd name="T73" fmla="*/ 948 h 1696"/>
                <a:gd name="T74" fmla="*/ 307 w 2123"/>
                <a:gd name="T75" fmla="*/ 1085 h 1696"/>
                <a:gd name="T76" fmla="*/ 313 w 2123"/>
                <a:gd name="T77" fmla="*/ 1085 h 1696"/>
                <a:gd name="T78" fmla="*/ 331 w 2123"/>
                <a:gd name="T79" fmla="*/ 994 h 1696"/>
                <a:gd name="T80" fmla="*/ 556 w 2123"/>
                <a:gd name="T81" fmla="*/ 668 h 1696"/>
                <a:gd name="T82" fmla="*/ 556 w 2123"/>
                <a:gd name="T83" fmla="*/ 668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31 w 969"/>
                <a:gd name="T1" fmla="*/ 1210 h 1192"/>
                <a:gd name="T2" fmla="*/ 506 w 969"/>
                <a:gd name="T3" fmla="*/ 1216 h 1192"/>
                <a:gd name="T4" fmla="*/ 596 w 969"/>
                <a:gd name="T5" fmla="*/ 1174 h 1192"/>
                <a:gd name="T6" fmla="*/ 837 w 969"/>
                <a:gd name="T7" fmla="*/ 1109 h 1192"/>
                <a:gd name="T8" fmla="*/ 965 w 969"/>
                <a:gd name="T9" fmla="*/ 1079 h 1192"/>
                <a:gd name="T10" fmla="*/ 783 w 969"/>
                <a:gd name="T11" fmla="*/ 1010 h 1192"/>
                <a:gd name="T12" fmla="*/ 572 w 969"/>
                <a:gd name="T13" fmla="*/ 969 h 1192"/>
                <a:gd name="T14" fmla="*/ 205 w 969"/>
                <a:gd name="T15" fmla="*/ 987 h 1192"/>
                <a:gd name="T16" fmla="*/ 307 w 969"/>
                <a:gd name="T17" fmla="*/ 909 h 1192"/>
                <a:gd name="T18" fmla="*/ 512 w 969"/>
                <a:gd name="T19" fmla="*/ 819 h 1192"/>
                <a:gd name="T20" fmla="*/ 718 w 969"/>
                <a:gd name="T21" fmla="*/ 687 h 1192"/>
                <a:gd name="T22" fmla="*/ 724 w 969"/>
                <a:gd name="T23" fmla="*/ 687 h 1192"/>
                <a:gd name="T24" fmla="*/ 736 w 969"/>
                <a:gd name="T25" fmla="*/ 681 h 1192"/>
                <a:gd name="T26" fmla="*/ 777 w 969"/>
                <a:gd name="T27" fmla="*/ 663 h 1192"/>
                <a:gd name="T28" fmla="*/ 801 w 969"/>
                <a:gd name="T29" fmla="*/ 657 h 1192"/>
                <a:gd name="T30" fmla="*/ 813 w 969"/>
                <a:gd name="T31" fmla="*/ 645 h 1192"/>
                <a:gd name="T32" fmla="*/ 819 w 969"/>
                <a:gd name="T33" fmla="*/ 633 h 1192"/>
                <a:gd name="T34" fmla="*/ 813 w 969"/>
                <a:gd name="T35" fmla="*/ 627 h 1192"/>
                <a:gd name="T36" fmla="*/ 807 w 969"/>
                <a:gd name="T37" fmla="*/ 615 h 1192"/>
                <a:gd name="T38" fmla="*/ 807 w 969"/>
                <a:gd name="T39" fmla="*/ 583 h 1192"/>
                <a:gd name="T40" fmla="*/ 819 w 969"/>
                <a:gd name="T41" fmla="*/ 553 h 1192"/>
                <a:gd name="T42" fmla="*/ 831 w 969"/>
                <a:gd name="T43" fmla="*/ 523 h 1192"/>
                <a:gd name="T44" fmla="*/ 849 w 969"/>
                <a:gd name="T45" fmla="*/ 493 h 1192"/>
                <a:gd name="T46" fmla="*/ 865 w 969"/>
                <a:gd name="T47" fmla="*/ 463 h 1192"/>
                <a:gd name="T48" fmla="*/ 873 w 969"/>
                <a:gd name="T49" fmla="*/ 445 h 1192"/>
                <a:gd name="T50" fmla="*/ 881 w 969"/>
                <a:gd name="T51" fmla="*/ 439 h 1192"/>
                <a:gd name="T52" fmla="*/ 881 w 969"/>
                <a:gd name="T53" fmla="*/ 355 h 1192"/>
                <a:gd name="T54" fmla="*/ 881 w 969"/>
                <a:gd name="T55" fmla="*/ 349 h 1192"/>
                <a:gd name="T56" fmla="*/ 887 w 969"/>
                <a:gd name="T57" fmla="*/ 343 h 1192"/>
                <a:gd name="T58" fmla="*/ 905 w 969"/>
                <a:gd name="T59" fmla="*/ 313 h 1192"/>
                <a:gd name="T60" fmla="*/ 917 w 969"/>
                <a:gd name="T61" fmla="*/ 277 h 1192"/>
                <a:gd name="T62" fmla="*/ 929 w 969"/>
                <a:gd name="T63" fmla="*/ 247 h 1192"/>
                <a:gd name="T64" fmla="*/ 935 w 969"/>
                <a:gd name="T65" fmla="*/ 235 h 1192"/>
                <a:gd name="T66" fmla="*/ 941 w 969"/>
                <a:gd name="T67" fmla="*/ 223 h 1192"/>
                <a:gd name="T68" fmla="*/ 959 w 969"/>
                <a:gd name="T69" fmla="*/ 173 h 1192"/>
                <a:gd name="T70" fmla="*/ 977 w 969"/>
                <a:gd name="T71" fmla="*/ 137 h 1192"/>
                <a:gd name="T72" fmla="*/ 983 w 969"/>
                <a:gd name="T73" fmla="*/ 125 h 1192"/>
                <a:gd name="T74" fmla="*/ 983 w 969"/>
                <a:gd name="T75" fmla="*/ 119 h 1192"/>
                <a:gd name="T76" fmla="*/ 1001 w 969"/>
                <a:gd name="T77" fmla="*/ 0 h 1192"/>
                <a:gd name="T78" fmla="*/ 977 w 969"/>
                <a:gd name="T79" fmla="*/ 47 h 1192"/>
                <a:gd name="T80" fmla="*/ 807 w 969"/>
                <a:gd name="T81" fmla="*/ 113 h 1192"/>
                <a:gd name="T82" fmla="*/ 730 w 969"/>
                <a:gd name="T83" fmla="*/ 161 h 1192"/>
                <a:gd name="T84" fmla="*/ 476 w 969"/>
                <a:gd name="T85" fmla="*/ 241 h 1192"/>
                <a:gd name="T86" fmla="*/ 289 w 969"/>
                <a:gd name="T87" fmla="*/ 295 h 1192"/>
                <a:gd name="T88" fmla="*/ 181 w 969"/>
                <a:gd name="T89" fmla="*/ 301 h 1192"/>
                <a:gd name="T90" fmla="*/ 12 w 969"/>
                <a:gd name="T91" fmla="*/ 493 h 1192"/>
                <a:gd name="T92" fmla="*/ 0 w 969"/>
                <a:gd name="T93" fmla="*/ 517 h 1192"/>
                <a:gd name="T94" fmla="*/ 0 w 969"/>
                <a:gd name="T95" fmla="*/ 1210 h 1192"/>
                <a:gd name="T96" fmla="*/ 96 w 969"/>
                <a:gd name="T97" fmla="*/ 1204 h 1192"/>
                <a:gd name="T98" fmla="*/ 331 w 969"/>
                <a:gd name="T99" fmla="*/ 1210 h 1192"/>
                <a:gd name="T100" fmla="*/ 331 w 969"/>
                <a:gd name="T101" fmla="*/ 1210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66 w 2176"/>
                <a:gd name="T1" fmla="*/ 783 h 1505"/>
                <a:gd name="T2" fmla="*/ 1230 w 2176"/>
                <a:gd name="T3" fmla="*/ 1251 h 1505"/>
                <a:gd name="T4" fmla="*/ 988 w 2176"/>
                <a:gd name="T5" fmla="*/ 1209 h 1505"/>
                <a:gd name="T6" fmla="*/ 747 w 2176"/>
                <a:gd name="T7" fmla="*/ 1143 h 1505"/>
                <a:gd name="T8" fmla="*/ 458 w 2176"/>
                <a:gd name="T9" fmla="*/ 1125 h 1505"/>
                <a:gd name="T10" fmla="*/ 0 w 2176"/>
                <a:gd name="T11" fmla="*/ 1095 h 1505"/>
                <a:gd name="T12" fmla="*/ 30 w 2176"/>
                <a:gd name="T13" fmla="*/ 1131 h 1505"/>
                <a:gd name="T14" fmla="*/ 512 w 2176"/>
                <a:gd name="T15" fmla="*/ 1149 h 1505"/>
                <a:gd name="T16" fmla="*/ 801 w 2176"/>
                <a:gd name="T17" fmla="*/ 1203 h 1505"/>
                <a:gd name="T18" fmla="*/ 1170 w 2176"/>
                <a:gd name="T19" fmla="*/ 1325 h 1505"/>
                <a:gd name="T20" fmla="*/ 1105 w 2176"/>
                <a:gd name="T21" fmla="*/ 1343 h 1505"/>
                <a:gd name="T22" fmla="*/ 735 w 2176"/>
                <a:gd name="T23" fmla="*/ 1529 h 1505"/>
                <a:gd name="T24" fmla="*/ 789 w 2176"/>
                <a:gd name="T25" fmla="*/ 1505 h 1505"/>
                <a:gd name="T26" fmla="*/ 893 w 2176"/>
                <a:gd name="T27" fmla="*/ 1463 h 1505"/>
                <a:gd name="T28" fmla="*/ 1054 w 2176"/>
                <a:gd name="T29" fmla="*/ 1379 h 1505"/>
                <a:gd name="T30" fmla="*/ 1254 w 2176"/>
                <a:gd name="T31" fmla="*/ 1319 h 1505"/>
                <a:gd name="T32" fmla="*/ 1307 w 2176"/>
                <a:gd name="T33" fmla="*/ 1239 h 1505"/>
                <a:gd name="T34" fmla="*/ 1688 w 2176"/>
                <a:gd name="T35" fmla="*/ 1059 h 1505"/>
                <a:gd name="T36" fmla="*/ 1995 w 2176"/>
                <a:gd name="T37" fmla="*/ 969 h 1505"/>
                <a:gd name="T38" fmla="*/ 2248 w 2176"/>
                <a:gd name="T39" fmla="*/ 837 h 1505"/>
                <a:gd name="T40" fmla="*/ 2025 w 2176"/>
                <a:gd name="T41" fmla="*/ 927 h 1505"/>
                <a:gd name="T42" fmla="*/ 1712 w 2176"/>
                <a:gd name="T43" fmla="*/ 1005 h 1505"/>
                <a:gd name="T44" fmla="*/ 1387 w 2176"/>
                <a:gd name="T45" fmla="*/ 1167 h 1505"/>
                <a:gd name="T46" fmla="*/ 1549 w 2176"/>
                <a:gd name="T47" fmla="*/ 921 h 1505"/>
                <a:gd name="T48" fmla="*/ 1676 w 2176"/>
                <a:gd name="T49" fmla="*/ 553 h 1505"/>
                <a:gd name="T50" fmla="*/ 1796 w 2176"/>
                <a:gd name="T51" fmla="*/ 380 h 1505"/>
                <a:gd name="T52" fmla="*/ 2043 w 2176"/>
                <a:gd name="T53" fmla="*/ 60 h 1505"/>
                <a:gd name="T54" fmla="*/ 2068 w 2176"/>
                <a:gd name="T55" fmla="*/ 0 h 1505"/>
                <a:gd name="T56" fmla="*/ 2037 w 2176"/>
                <a:gd name="T57" fmla="*/ 0 h 1505"/>
                <a:gd name="T58" fmla="*/ 1652 w 2176"/>
                <a:gd name="T59" fmla="*/ 488 h 1505"/>
                <a:gd name="T60" fmla="*/ 1525 w 2176"/>
                <a:gd name="T61" fmla="*/ 903 h 1505"/>
                <a:gd name="T62" fmla="*/ 1295 w 2176"/>
                <a:gd name="T63" fmla="*/ 1191 h 1505"/>
                <a:gd name="T64" fmla="*/ 1170 w 2176"/>
                <a:gd name="T65" fmla="*/ 921 h 1505"/>
                <a:gd name="T66" fmla="*/ 1042 w 2176"/>
                <a:gd name="T67" fmla="*/ 548 h 1505"/>
                <a:gd name="T68" fmla="*/ 917 w 2176"/>
                <a:gd name="T69" fmla="*/ 222 h 1505"/>
                <a:gd name="T70" fmla="*/ 813 w 2176"/>
                <a:gd name="T71" fmla="*/ 0 h 1505"/>
                <a:gd name="T72" fmla="*/ 777 w 2176"/>
                <a:gd name="T73" fmla="*/ 0 h 1505"/>
                <a:gd name="T74" fmla="*/ 935 w 2176"/>
                <a:gd name="T75" fmla="*/ 362 h 1505"/>
                <a:gd name="T76" fmla="*/ 1066 w 2176"/>
                <a:gd name="T77" fmla="*/ 783 h 1505"/>
                <a:gd name="T78" fmla="*/ 1066 w 2176"/>
                <a:gd name="T79" fmla="*/ 783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9 w 813"/>
                <a:gd name="T1" fmla="*/ 572 h 804"/>
                <a:gd name="T2" fmla="*/ 337 w 813"/>
                <a:gd name="T3" fmla="*/ 446 h 804"/>
                <a:gd name="T4" fmla="*/ 662 w 813"/>
                <a:gd name="T5" fmla="*/ 224 h 804"/>
                <a:gd name="T6" fmla="*/ 837 w 813"/>
                <a:gd name="T7" fmla="*/ 0 h 804"/>
                <a:gd name="T8" fmla="*/ 699 w 813"/>
                <a:gd name="T9" fmla="*/ 150 h 804"/>
                <a:gd name="T10" fmla="*/ 152 w 813"/>
                <a:gd name="T11" fmla="*/ 512 h 804"/>
                <a:gd name="T12" fmla="*/ 0 w 813"/>
                <a:gd name="T13" fmla="*/ 748 h 804"/>
                <a:gd name="T14" fmla="*/ 0 w 813"/>
                <a:gd name="T15" fmla="*/ 820 h 804"/>
                <a:gd name="T16" fmla="*/ 169 w 813"/>
                <a:gd name="T17" fmla="*/ 572 h 804"/>
                <a:gd name="T18" fmla="*/ 169 w 813"/>
                <a:gd name="T19" fmla="*/ 572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76 w 759"/>
                <a:gd name="T1" fmla="*/ 66 h 107"/>
                <a:gd name="T2" fmla="*/ 783 w 759"/>
                <a:gd name="T3" fmla="*/ 0 h 107"/>
                <a:gd name="T4" fmla="*/ 512 w 759"/>
                <a:gd name="T5" fmla="*/ 36 h 107"/>
                <a:gd name="T6" fmla="*/ 146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76 w 759"/>
                <a:gd name="T15" fmla="*/ 66 h 107"/>
                <a:gd name="T16" fmla="*/ 476 w 759"/>
                <a:gd name="T17" fmla="*/ 66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435 w 3169"/>
                <a:gd name="T1" fmla="*/ 247 h 743"/>
                <a:gd name="T2" fmla="*/ 1790 w 3169"/>
                <a:gd name="T3" fmla="*/ 241 h 743"/>
                <a:gd name="T4" fmla="*/ 2159 w 3169"/>
                <a:gd name="T5" fmla="*/ 259 h 743"/>
                <a:gd name="T6" fmla="*/ 2587 w 3169"/>
                <a:gd name="T7" fmla="*/ 241 h 743"/>
                <a:gd name="T8" fmla="*/ 3273 w 3169"/>
                <a:gd name="T9" fmla="*/ 212 h 743"/>
                <a:gd name="T10" fmla="*/ 3219 w 3169"/>
                <a:gd name="T11" fmla="*/ 194 h 743"/>
                <a:gd name="T12" fmla="*/ 2502 w 3169"/>
                <a:gd name="T13" fmla="*/ 229 h 743"/>
                <a:gd name="T14" fmla="*/ 2067 w 3169"/>
                <a:gd name="T15" fmla="*/ 229 h 743"/>
                <a:gd name="T16" fmla="*/ 1507 w 3169"/>
                <a:gd name="T17" fmla="*/ 194 h 743"/>
                <a:gd name="T18" fmla="*/ 1592 w 3169"/>
                <a:gd name="T19" fmla="*/ 168 h 743"/>
                <a:gd name="T20" fmla="*/ 2106 w 3169"/>
                <a:gd name="T21" fmla="*/ 0 h 743"/>
                <a:gd name="T22" fmla="*/ 2025 w 3169"/>
                <a:gd name="T23" fmla="*/ 24 h 743"/>
                <a:gd name="T24" fmla="*/ 1900 w 3169"/>
                <a:gd name="T25" fmla="*/ 66 h 743"/>
                <a:gd name="T26" fmla="*/ 1658 w 3169"/>
                <a:gd name="T27" fmla="*/ 138 h 743"/>
                <a:gd name="T28" fmla="*/ 1386 w 3169"/>
                <a:gd name="T29" fmla="*/ 206 h 743"/>
                <a:gd name="T30" fmla="*/ 1308 w 3169"/>
                <a:gd name="T31" fmla="*/ 259 h 743"/>
                <a:gd name="T32" fmla="*/ 789 w 3169"/>
                <a:gd name="T33" fmla="*/ 421 h 743"/>
                <a:gd name="T34" fmla="*/ 343 w 3169"/>
                <a:gd name="T35" fmla="*/ 511 h 743"/>
                <a:gd name="T36" fmla="*/ 0 w 3169"/>
                <a:gd name="T37" fmla="*/ 633 h 743"/>
                <a:gd name="T38" fmla="*/ 307 w 3169"/>
                <a:gd name="T39" fmla="*/ 547 h 743"/>
                <a:gd name="T40" fmla="*/ 759 w 3169"/>
                <a:gd name="T41" fmla="*/ 457 h 743"/>
                <a:gd name="T42" fmla="*/ 1218 w 3169"/>
                <a:gd name="T43" fmla="*/ 319 h 743"/>
                <a:gd name="T44" fmla="*/ 1013 w 3169"/>
                <a:gd name="T45" fmla="*/ 499 h 743"/>
                <a:gd name="T46" fmla="*/ 899 w 3169"/>
                <a:gd name="T47" fmla="*/ 759 h 743"/>
                <a:gd name="T48" fmla="*/ 893 w 3169"/>
                <a:gd name="T49" fmla="*/ 759 h 743"/>
                <a:gd name="T50" fmla="*/ 965 w 3169"/>
                <a:gd name="T51" fmla="*/ 759 h 743"/>
                <a:gd name="T52" fmla="*/ 1054 w 3169"/>
                <a:gd name="T53" fmla="*/ 505 h 743"/>
                <a:gd name="T54" fmla="*/ 1337 w 3169"/>
                <a:gd name="T55" fmla="*/ 289 h 743"/>
                <a:gd name="T56" fmla="*/ 1579 w 3169"/>
                <a:gd name="T57" fmla="*/ 457 h 743"/>
                <a:gd name="T58" fmla="*/ 1826 w 3169"/>
                <a:gd name="T59" fmla="*/ 693 h 743"/>
                <a:gd name="T60" fmla="*/ 1918 w 3169"/>
                <a:gd name="T61" fmla="*/ 759 h 743"/>
                <a:gd name="T62" fmla="*/ 1983 w 3169"/>
                <a:gd name="T63" fmla="*/ 759 h 743"/>
                <a:gd name="T64" fmla="*/ 1748 w 3169"/>
                <a:gd name="T65" fmla="*/ 535 h 743"/>
                <a:gd name="T66" fmla="*/ 1435 w 3169"/>
                <a:gd name="T67" fmla="*/ 247 h 743"/>
                <a:gd name="T68" fmla="*/ 1435 w 3169"/>
                <a:gd name="T69" fmla="*/ 247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it-IT" altLang="it-IT" smtClean="0"/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it-IT" altLang="it-IT" smtClean="0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it-IT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it-IT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it-IT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it-IT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906 w 2153"/>
                <a:gd name="T1" fmla="*/ 867 h 1930"/>
                <a:gd name="T2" fmla="*/ 2001 w 2153"/>
                <a:gd name="T3" fmla="*/ 1035 h 1930"/>
                <a:gd name="T4" fmla="*/ 2123 w 2153"/>
                <a:gd name="T5" fmla="*/ 1184 h 1930"/>
                <a:gd name="T6" fmla="*/ 2189 w 2153"/>
                <a:gd name="T7" fmla="*/ 1270 h 1930"/>
                <a:gd name="T8" fmla="*/ 2225 w 2153"/>
                <a:gd name="T9" fmla="*/ 1318 h 1930"/>
                <a:gd name="T10" fmla="*/ 1953 w 2153"/>
                <a:gd name="T11" fmla="*/ 993 h 1930"/>
                <a:gd name="T12" fmla="*/ 1924 w 2153"/>
                <a:gd name="T13" fmla="*/ 945 h 1930"/>
                <a:gd name="T14" fmla="*/ 1844 w 2153"/>
                <a:gd name="T15" fmla="*/ 1264 h 1930"/>
                <a:gd name="T16" fmla="*/ 1830 w 2153"/>
                <a:gd name="T17" fmla="*/ 1510 h 1930"/>
                <a:gd name="T18" fmla="*/ 1882 w 2153"/>
                <a:gd name="T19" fmla="*/ 1938 h 1930"/>
                <a:gd name="T20" fmla="*/ 1851 w 2153"/>
                <a:gd name="T21" fmla="*/ 1962 h 1930"/>
                <a:gd name="T22" fmla="*/ 1803 w 2153"/>
                <a:gd name="T23" fmla="*/ 1558 h 1930"/>
                <a:gd name="T24" fmla="*/ 1784 w 2153"/>
                <a:gd name="T25" fmla="*/ 1312 h 1930"/>
                <a:gd name="T26" fmla="*/ 1823 w 2153"/>
                <a:gd name="T27" fmla="*/ 1101 h 1930"/>
                <a:gd name="T28" fmla="*/ 1830 w 2153"/>
                <a:gd name="T29" fmla="*/ 891 h 1930"/>
                <a:gd name="T30" fmla="*/ 1308 w 2153"/>
                <a:gd name="T31" fmla="*/ 1023 h 1930"/>
                <a:gd name="T32" fmla="*/ 852 w 2153"/>
                <a:gd name="T33" fmla="*/ 1148 h 1930"/>
                <a:gd name="T34" fmla="*/ 331 w 2153"/>
                <a:gd name="T35" fmla="*/ 1336 h 1930"/>
                <a:gd name="T36" fmla="*/ 18 w 2153"/>
                <a:gd name="T37" fmla="*/ 1444 h 1930"/>
                <a:gd name="T38" fmla="*/ 319 w 2153"/>
                <a:gd name="T39" fmla="*/ 1306 h 1930"/>
                <a:gd name="T40" fmla="*/ 706 w 2153"/>
                <a:gd name="T41" fmla="*/ 1160 h 1930"/>
                <a:gd name="T42" fmla="*/ 1054 w 2153"/>
                <a:gd name="T43" fmla="*/ 1053 h 1930"/>
                <a:gd name="T44" fmla="*/ 1459 w 2153"/>
                <a:gd name="T45" fmla="*/ 945 h 1930"/>
                <a:gd name="T46" fmla="*/ 1748 w 2153"/>
                <a:gd name="T47" fmla="*/ 831 h 1930"/>
                <a:gd name="T48" fmla="*/ 1381 w 2153"/>
                <a:gd name="T49" fmla="*/ 631 h 1930"/>
                <a:gd name="T50" fmla="*/ 893 w 2153"/>
                <a:gd name="T51" fmla="*/ 523 h 1930"/>
                <a:gd name="T52" fmla="*/ 235 w 2153"/>
                <a:gd name="T53" fmla="*/ 161 h 1930"/>
                <a:gd name="T54" fmla="*/ 0 w 2153"/>
                <a:gd name="T55" fmla="*/ 83 h 1930"/>
                <a:gd name="T56" fmla="*/ 337 w 2153"/>
                <a:gd name="T57" fmla="*/ 179 h 1930"/>
                <a:gd name="T58" fmla="*/ 736 w 2153"/>
                <a:gd name="T59" fmla="*/ 391 h 1930"/>
                <a:gd name="T60" fmla="*/ 965 w 2153"/>
                <a:gd name="T61" fmla="*/ 499 h 1930"/>
                <a:gd name="T62" fmla="*/ 1399 w 2153"/>
                <a:gd name="T63" fmla="*/ 601 h 1930"/>
                <a:gd name="T64" fmla="*/ 1706 w 2153"/>
                <a:gd name="T65" fmla="*/ 759 h 1930"/>
                <a:gd name="T66" fmla="*/ 1471 w 2153"/>
                <a:gd name="T67" fmla="*/ 469 h 1930"/>
                <a:gd name="T68" fmla="*/ 1328 w 2153"/>
                <a:gd name="T69" fmla="*/ 191 h 1930"/>
                <a:gd name="T70" fmla="*/ 1194 w 2153"/>
                <a:gd name="T71" fmla="*/ 0 h 1930"/>
                <a:gd name="T72" fmla="*/ 1387 w 2153"/>
                <a:gd name="T73" fmla="*/ 215 h 1930"/>
                <a:gd name="T74" fmla="*/ 1537 w 2153"/>
                <a:gd name="T75" fmla="*/ 493 h 1930"/>
                <a:gd name="T76" fmla="*/ 1803 w 2153"/>
                <a:gd name="T77" fmla="*/ 819 h 1930"/>
                <a:gd name="T78" fmla="*/ 1906 w 2153"/>
                <a:gd name="T79" fmla="*/ 867 h 1930"/>
                <a:gd name="T80" fmla="*/ 1906 w 2153"/>
                <a:gd name="T81" fmla="*/ 867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19829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828801"/>
            <a:ext cx="103632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119830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23" name="Rectangle 2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5579A4-7C6B-4FAC-863E-80A665E2061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6758005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C4B77-739D-46BF-8E4D-36BD138B77E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5620777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F77D6-7EC5-452D-BFAA-D4386194ACE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1952379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A07BA5-925A-4C6E-A87A-02B1CB5083B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3257389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2288C2-AD72-43E0-92E1-8269A9D98C6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6794689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EE3C77-F53A-4F15-983F-B54D5AABEEE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7124852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E0C15C-2141-48D2-8E97-DD01CB0198F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5579806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305C2E-18BF-40C6-8FC4-887AD1FC324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1981691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094B32-B9CA-473F-870C-2E46C4E3C67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3814033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29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29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29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11EAB75-4698-42C6-BB49-CE874DBE3A7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05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3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18806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5" name="Rectangle 23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6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7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784660E-6E46-44C1-8E63-7FA4F240F9D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21" r:id="rId1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gif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7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3.jpeg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6.gif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6.gif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5.jpeg"/><Relationship Id="rId4" Type="http://schemas.openxmlformats.org/officeDocument/2006/relationships/image" Target="../media/image174.jpeg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2.jpe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gif"/><Relationship Id="rId4" Type="http://schemas.openxmlformats.org/officeDocument/2006/relationships/image" Target="../media/image7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gif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000">
              <a:schemeClr val="accent1">
                <a:lumMod val="45000"/>
                <a:lumOff val="55000"/>
              </a:schemeClr>
            </a:gs>
            <a:gs pos="0">
              <a:schemeClr val="accent1">
                <a:lumMod val="45000"/>
                <a:lumOff val="55000"/>
              </a:schemeClr>
            </a:gs>
            <a:gs pos="100000">
              <a:schemeClr val="accent5">
                <a:lumMod val="1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91444" y="1196752"/>
            <a:ext cx="10009112" cy="2794000"/>
          </a:xfrm>
          <a:solidFill>
            <a:srgbClr val="FFFFCC"/>
          </a:solidFill>
          <a:ln>
            <a:solidFill>
              <a:srgbClr val="ED3713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it-IT" altLang="it-IT" sz="4000" b="1"/>
              <a:t>Storia </a:t>
            </a:r>
            <a:r>
              <a:rPr lang="it-IT" altLang="it-IT" sz="4000" b="1" smtClean="0"/>
              <a:t>ARTE e </a:t>
            </a:r>
            <a:r>
              <a:rPr lang="it-IT" altLang="it-IT" sz="4000" b="1" dirty="0"/>
              <a:t>archeologia</a:t>
            </a:r>
            <a:br>
              <a:rPr lang="it-IT" altLang="it-IT" sz="4000" b="1" dirty="0"/>
            </a:br>
            <a:r>
              <a:rPr lang="it-IT" altLang="it-IT" sz="4000" b="1" dirty="0"/>
              <a:t>del </a:t>
            </a:r>
            <a:r>
              <a:rPr lang="it-IT" altLang="it-IT" sz="4000" b="1"/>
              <a:t>Nuovo </a:t>
            </a:r>
            <a:r>
              <a:rPr lang="it-IT" altLang="it-IT" sz="4000" b="1" smtClean="0"/>
              <a:t>Testamento</a:t>
            </a:r>
            <a:r>
              <a:rPr lang="it-IT" altLang="it-IT" sz="4000" b="1" dirty="0"/>
              <a:t/>
            </a:r>
            <a:br>
              <a:rPr lang="it-IT" altLang="it-IT" sz="4000" b="1" dirty="0"/>
            </a:br>
            <a:r>
              <a:rPr lang="it-IT" altLang="it-IT" sz="2000" b="1" dirty="0"/>
              <a:t/>
            </a:r>
            <a:br>
              <a:rPr lang="it-IT" altLang="it-IT" sz="2000" b="1" dirty="0"/>
            </a:br>
            <a:r>
              <a:rPr lang="it-IT" altLang="it-IT" sz="2000" dirty="0">
                <a:latin typeface="Comic Sans MS" panose="030F0702030302020204" pitchFamily="66" charset="0"/>
              </a:rPr>
              <a:t>R 03</a:t>
            </a:r>
            <a:br>
              <a:rPr lang="it-IT" altLang="it-IT" sz="2000" dirty="0">
                <a:latin typeface="Comic Sans MS" panose="030F0702030302020204" pitchFamily="66" charset="0"/>
              </a:rPr>
            </a:br>
            <a:r>
              <a:rPr lang="it-IT" altLang="it-IT" sz="2800" b="1" dirty="0">
                <a:latin typeface="+mn-lt"/>
              </a:rPr>
              <a:t>parte B:</a:t>
            </a:r>
            <a:r>
              <a:rPr lang="it-IT" altLang="it-IT" sz="2400" dirty="0">
                <a:latin typeface="+mn-lt"/>
              </a:rPr>
              <a:t>  </a:t>
            </a:r>
            <a:r>
              <a:rPr lang="it-IT" altLang="it-IT" sz="2400" b="1" dirty="0">
                <a:latin typeface="+mn-lt"/>
              </a:rPr>
              <a:t>ARTE,</a:t>
            </a:r>
            <a:r>
              <a:rPr lang="it-IT" altLang="it-IT" sz="2400" dirty="0">
                <a:latin typeface="+mn-lt"/>
              </a:rPr>
              <a:t> </a:t>
            </a:r>
            <a:r>
              <a:rPr lang="it-IT" altLang="it-IT" sz="2400" b="1" dirty="0">
                <a:latin typeface="+mn-lt"/>
              </a:rPr>
              <a:t>ambiente</a:t>
            </a:r>
            <a:r>
              <a:rPr lang="it-IT" altLang="it-IT" sz="2400" dirty="0">
                <a:latin typeface="+mn-lt"/>
              </a:rPr>
              <a:t>, vita ai tempi di </a:t>
            </a:r>
            <a:r>
              <a:rPr lang="it-IT" altLang="it-IT" sz="2400" dirty="0" smtClean="0">
                <a:latin typeface="+mn-lt"/>
              </a:rPr>
              <a:t>Gesù, </a:t>
            </a:r>
            <a:r>
              <a:rPr lang="it-IT" altLang="it-IT" sz="2400" b="1" dirty="0" smtClean="0">
                <a:latin typeface="+mn-lt"/>
              </a:rPr>
              <a:t>archeologia</a:t>
            </a:r>
            <a:endParaRPr lang="it-IT" altLang="it-IT" sz="2400" b="1" dirty="0">
              <a:latin typeface="+mn-lt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709008" y="4221088"/>
            <a:ext cx="4773985" cy="2336876"/>
          </a:xfrm>
          <a:solidFill>
            <a:srgbClr val="FFFFCC"/>
          </a:solidFill>
          <a:ln>
            <a:solidFill>
              <a:srgbClr val="ED3713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endParaRPr lang="it-IT" altLang="it-IT" dirty="0" smtClean="0"/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it-IT" altLang="it-IT" sz="2000" dirty="0" smtClean="0"/>
              <a:t>Presentazione originale in italiano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it-IT" altLang="it-IT" sz="2000" dirty="0" smtClean="0"/>
              <a:t>di Claudio Gobbetti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it-IT" altLang="it-IT" sz="2400" dirty="0"/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it-IT" altLang="it-IT" sz="1400" dirty="0"/>
              <a:t>Liceo d’Arte di Guidizzolo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it-IT" altLang="it-IT" sz="1400" dirty="0"/>
              <a:t>ITC Castiglione St.</a:t>
            </a: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321041" y="6172342"/>
            <a:ext cx="1540806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30000"/>
              </a:spcBef>
              <a:buFontTx/>
              <a:buNone/>
            </a:pPr>
            <a:r>
              <a:rPr lang="it-IT" altLang="it-IT" sz="1800" b="1" dirty="0" smtClean="0">
                <a:latin typeface="Tahoma" panose="020B0604030504040204" pitchFamily="34" charset="0"/>
              </a:rPr>
              <a:t>13 </a:t>
            </a:r>
            <a:r>
              <a:rPr lang="it-IT" altLang="it-IT" sz="1800" b="1" dirty="0" err="1" smtClean="0">
                <a:latin typeface="Tahoma" panose="020B0604030504040204" pitchFamily="34" charset="0"/>
              </a:rPr>
              <a:t>dic</a:t>
            </a:r>
            <a:r>
              <a:rPr lang="it-IT" altLang="it-IT" sz="1800" b="1" dirty="0" smtClean="0">
                <a:latin typeface="Tahoma" panose="020B0604030504040204" pitchFamily="34" charset="0"/>
              </a:rPr>
              <a:t> 2020</a:t>
            </a:r>
            <a:endParaRPr lang="it-IT" altLang="it-IT" sz="1800" b="1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0" y="836614"/>
            <a:ext cx="712470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ttangolo 2"/>
          <p:cNvSpPr>
            <a:spLocks noChangeArrowheads="1"/>
          </p:cNvSpPr>
          <p:nvPr/>
        </p:nvSpPr>
        <p:spPr bwMode="auto">
          <a:xfrm>
            <a:off x="3863975" y="6092826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  <a:latin typeface="Tahoma" panose="020B0604030504040204" pitchFamily="34" charset="0"/>
              </a:rPr>
              <a:t>Vista della chiesa della Natività nel 1833, dipinto da M. N. Vorobiev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4" descr="Rel del Mondo  D Self   (22)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4"/>
          <a:stretch/>
        </p:blipFill>
        <p:spPr bwMode="auto">
          <a:xfrm>
            <a:off x="3143672" y="379414"/>
            <a:ext cx="6802017" cy="647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59" name="Rectangle 5"/>
          <p:cNvSpPr>
            <a:spLocks noChangeArrowheads="1"/>
          </p:cNvSpPr>
          <p:nvPr/>
        </p:nvSpPr>
        <p:spPr bwMode="auto">
          <a:xfrm>
            <a:off x="9912350" y="333376"/>
            <a:ext cx="755650" cy="65246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Tahoma" panose="020B0604030504040204" pitchFamily="34" charset="0"/>
            </a:endParaRPr>
          </a:p>
        </p:txBody>
      </p:sp>
      <p:sp>
        <p:nvSpPr>
          <p:cNvPr id="147460" name="Rectangle 6"/>
          <p:cNvSpPr>
            <a:spLocks noChangeArrowheads="1"/>
          </p:cNvSpPr>
          <p:nvPr/>
        </p:nvSpPr>
        <p:spPr bwMode="auto">
          <a:xfrm>
            <a:off x="2424113" y="260351"/>
            <a:ext cx="2519362" cy="47529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rgbClr val="E8700C"/>
                </a:solidFill>
                <a:latin typeface="Tahoma" panose="020B0604030504040204" pitchFamily="34" charset="0"/>
              </a:rPr>
              <a:t>Raffaello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rgbClr val="E8700C"/>
                </a:solidFill>
                <a:latin typeface="Tahoma" panose="020B0604030504040204" pitchFamily="34" charset="0"/>
              </a:rPr>
              <a:t>La resurrezione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E8700C"/>
              </a:solidFill>
              <a:latin typeface="Tahoma" panose="020B0604030504040204" pitchFamily="34" charset="0"/>
            </a:endParaRPr>
          </a:p>
        </p:txBody>
      </p:sp>
      <p:sp>
        <p:nvSpPr>
          <p:cNvPr id="147461" name="Rectangle 7"/>
          <p:cNvSpPr>
            <a:spLocks noChangeArrowheads="1"/>
          </p:cNvSpPr>
          <p:nvPr/>
        </p:nvSpPr>
        <p:spPr bwMode="auto">
          <a:xfrm>
            <a:off x="2495551" y="6065838"/>
            <a:ext cx="2447925" cy="7921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650" y="476250"/>
            <a:ext cx="6108700" cy="574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862389" y="6329363"/>
            <a:ext cx="446722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b="1" dirty="0" err="1">
                <a:solidFill>
                  <a:schemeClr val="bg1"/>
                </a:solidFill>
                <a:latin typeface="+mn-lt"/>
              </a:rPr>
              <a:t>Raffaellino</a:t>
            </a:r>
            <a:r>
              <a:rPr lang="it-IT" dirty="0">
                <a:solidFill>
                  <a:schemeClr val="bg1"/>
                </a:solidFill>
                <a:latin typeface="+mn-lt"/>
              </a:rPr>
              <a:t> </a:t>
            </a:r>
            <a:r>
              <a:rPr lang="it-IT" b="1" dirty="0">
                <a:solidFill>
                  <a:schemeClr val="bg1"/>
                </a:solidFill>
                <a:latin typeface="+mn-lt"/>
              </a:rPr>
              <a:t>Del</a:t>
            </a:r>
            <a:r>
              <a:rPr lang="it-IT" dirty="0">
                <a:solidFill>
                  <a:schemeClr val="bg1"/>
                </a:solidFill>
                <a:latin typeface="+mn-lt"/>
              </a:rPr>
              <a:t> </a:t>
            </a:r>
            <a:r>
              <a:rPr lang="it-IT" b="1" dirty="0">
                <a:solidFill>
                  <a:schemeClr val="bg1"/>
                </a:solidFill>
                <a:latin typeface="+mn-lt"/>
              </a:rPr>
              <a:t>Garbo: La Resurrezione</a:t>
            </a:r>
            <a:endParaRPr lang="it-IT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075" y="692150"/>
            <a:ext cx="5149850" cy="597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063750" y="188913"/>
            <a:ext cx="8064500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dirty="0">
                <a:solidFill>
                  <a:schemeClr val="bg1"/>
                </a:solidFill>
                <a:latin typeface="+mn-lt"/>
              </a:rPr>
              <a:t>La Resurrezione di Giovanni </a:t>
            </a:r>
            <a:r>
              <a:rPr lang="it-IT" dirty="0" err="1">
                <a:solidFill>
                  <a:schemeClr val="bg1"/>
                </a:solidFill>
                <a:latin typeface="+mn-lt"/>
              </a:rPr>
              <a:t>Belliniil</a:t>
            </a:r>
            <a:r>
              <a:rPr lang="it-IT" dirty="0">
                <a:solidFill>
                  <a:schemeClr val="bg1"/>
                </a:solidFill>
                <a:latin typeface="+mn-lt"/>
              </a:rPr>
              <a:t> 1475 -1479, Berlino, </a:t>
            </a:r>
            <a:r>
              <a:rPr lang="it-IT" dirty="0" err="1">
                <a:solidFill>
                  <a:schemeClr val="bg1"/>
                </a:solidFill>
                <a:latin typeface="+mn-lt"/>
              </a:rPr>
              <a:t>Staatliche</a:t>
            </a:r>
            <a:r>
              <a:rPr lang="it-IT" dirty="0">
                <a:solidFill>
                  <a:schemeClr val="bg1"/>
                </a:solidFill>
                <a:latin typeface="+mn-lt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+mn-lt"/>
              </a:rPr>
              <a:t>Museen</a:t>
            </a:r>
            <a:endParaRPr lang="it-IT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404814"/>
            <a:ext cx="8064500" cy="573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4498975" y="6307139"/>
            <a:ext cx="3194050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b="1" dirty="0">
                <a:solidFill>
                  <a:schemeClr val="bg1"/>
                </a:solidFill>
                <a:latin typeface="+mj-lt"/>
              </a:rPr>
              <a:t>Tintoretto: La Resurrezione</a:t>
            </a:r>
            <a:endParaRPr lang="it-IT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75" y="1222375"/>
            <a:ext cx="8172450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819400" y="260350"/>
            <a:ext cx="6553200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dirty="0">
                <a:solidFill>
                  <a:schemeClr val="bg1"/>
                </a:solidFill>
                <a:latin typeface="+mj-lt"/>
              </a:rPr>
              <a:t>Vaticano, Sala Paolo VI: La Resurrezione di Pericle </a:t>
            </a:r>
            <a:r>
              <a:rPr lang="it-IT" dirty="0" err="1">
                <a:solidFill>
                  <a:schemeClr val="bg1"/>
                </a:solidFill>
                <a:latin typeface="+mj-lt"/>
              </a:rPr>
              <a:t>Fazzini</a:t>
            </a:r>
            <a:endParaRPr lang="it-IT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1000">
              <a:srgbClr val="002060"/>
            </a:gs>
            <a:gs pos="100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15889"/>
            <a:ext cx="8229600" cy="490537"/>
          </a:xfrm>
          <a:solidFill>
            <a:srgbClr val="FFFF99"/>
          </a:solidFill>
        </p:spPr>
        <p:txBody>
          <a:bodyPr/>
          <a:lstStyle/>
          <a:p>
            <a:pPr eaLnBrk="1" hangingPunct="1"/>
            <a:r>
              <a:rPr lang="it-IT" altLang="it-IT" sz="3200" b="1" dirty="0"/>
              <a:t>Oggetti usati durante il tempo di Gesù</a:t>
            </a:r>
          </a:p>
        </p:txBody>
      </p:sp>
      <p:pic>
        <p:nvPicPr>
          <p:cNvPr id="13315" name="Picture 3" descr="App0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692151"/>
            <a:ext cx="8207375" cy="588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212" name="Rectangle 4"/>
          <p:cNvSpPr>
            <a:spLocks noChangeArrowheads="1"/>
          </p:cNvSpPr>
          <p:nvPr/>
        </p:nvSpPr>
        <p:spPr bwMode="auto">
          <a:xfrm>
            <a:off x="1775781" y="1341439"/>
            <a:ext cx="8640439" cy="1698927"/>
          </a:xfrm>
          <a:prstGeom prst="rect">
            <a:avLst/>
          </a:prstGeom>
          <a:solidFill>
            <a:schemeClr val="bg1"/>
          </a:solidFill>
          <a:ln w="9525">
            <a:solidFill>
              <a:srgbClr val="99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 dirty="0">
                <a:solidFill>
                  <a:srgbClr val="990000"/>
                </a:solidFill>
                <a:latin typeface="+mn-lt"/>
              </a:rPr>
              <a:t>Otri di vino avvolti nella pelle di montone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000" dirty="0">
              <a:latin typeface="+mn-lt"/>
            </a:endParaRP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+mn-lt"/>
              </a:rPr>
              <a:t>“</a:t>
            </a:r>
            <a:r>
              <a:rPr lang="it-IT" altLang="it-IT" sz="1800" i="1" dirty="0">
                <a:latin typeface="+mn-lt"/>
              </a:rPr>
              <a:t>Nessuno mette vino nuovo in otri vecchi, ma vino nuovo in otri nuovi; altrimenti il vino fa scoppiare gli otri e così si perdono e vino e otri.”</a:t>
            </a:r>
            <a:r>
              <a:rPr lang="it-IT" altLang="it-IT" sz="1800" dirty="0">
                <a:latin typeface="+mn-lt"/>
              </a:rPr>
              <a:t> </a:t>
            </a:r>
            <a:r>
              <a:rPr lang="it-IT" altLang="it-IT" sz="1200" b="1" dirty="0">
                <a:latin typeface="+mn-lt"/>
              </a:rPr>
              <a:t>Mc 2,22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200" b="1" dirty="0">
              <a:latin typeface="Tahoma" panose="020B0604030504040204" pitchFamily="34" charset="0"/>
            </a:endParaRPr>
          </a:p>
        </p:txBody>
      </p:sp>
      <p:sp>
        <p:nvSpPr>
          <p:cNvPr id="222213" name="Line 5"/>
          <p:cNvSpPr>
            <a:spLocks noChangeShapeType="1"/>
          </p:cNvSpPr>
          <p:nvPr/>
        </p:nvSpPr>
        <p:spPr bwMode="auto">
          <a:xfrm>
            <a:off x="3287714" y="1916113"/>
            <a:ext cx="287337" cy="576262"/>
          </a:xfrm>
          <a:prstGeom prst="line">
            <a:avLst/>
          </a:prstGeom>
          <a:noFill/>
          <a:ln w="76200">
            <a:solidFill>
              <a:srgbClr val="00007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2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2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2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2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2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0.00508 L 0.13403 0.3935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22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1" y="1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212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4" name="Picture 4" descr="App0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908050"/>
            <a:ext cx="7345362" cy="527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4336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703389" y="381001"/>
            <a:ext cx="2530475" cy="2760663"/>
          </a:xfrm>
          <a:solidFill>
            <a:srgbClr val="FFFFCC"/>
          </a:solidFill>
          <a:ln>
            <a:solidFill>
              <a:srgbClr val="99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it-IT" altLang="it-IT" sz="4000" b="1"/>
              <a:t>Vasi di alabastro per il profumo</a:t>
            </a:r>
          </a:p>
        </p:txBody>
      </p:sp>
      <p:pic>
        <p:nvPicPr>
          <p:cNvPr id="142341" name="Picture 5" descr="App0002 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6" y="144464"/>
            <a:ext cx="5948363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42" name="Line 6"/>
          <p:cNvSpPr>
            <a:spLocks noChangeShapeType="1"/>
          </p:cNvSpPr>
          <p:nvPr/>
        </p:nvSpPr>
        <p:spPr bwMode="auto">
          <a:xfrm>
            <a:off x="2711450" y="2997201"/>
            <a:ext cx="863600" cy="576263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2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42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423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42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42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2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2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31 0.04143 C 0.06025 0.04629 0.07153 0.05115 0.08264 0.05439 C 0.08525 0.05509 0.09202 0.05578 0.09514 0.0581 C 0.10955 0.06875 0.09827 0.06319 0.10764 0.06736 C 0.11285 0.07777 0.12379 0.07893 0.13264 0.08032 C 0.14063 0.08287 0.14341 0.08495 0.1507 0.09143 C 0.15226 0.09282 0.15434 0.09259 0.15625 0.09328 C 0.15903 0.09444 0.16459 0.09699 0.16459 0.09699 C 0.17014 0.10694 0.17778 0.11064 0.18681 0.11365 C 0.19132 0.11759 0.1941 0.12245 0.19931 0.12476 C 0.21563 0.14652 0.1941 0.1206 0.21181 0.13402 C 0.2132 0.13518 0.2132 0.13819 0.21459 0.13958 C 0.2158 0.14074 0.21736 0.14074 0.21875 0.14143 C 0.2224 0.14884 0.22674 0.14976 0.23264 0.15439 C 0.23785 0.16481 0.24219 0.16689 0.2507 0.17106 C 0.25417 0.17291 0.25695 0.17685 0.26042 0.17847 C 0.26771 0.18194 0.27778 0.18449 0.28542 0.18587 C 0.29618 0.19305 0.30955 0.19745 0.32153 0.20069 C 0.35782 0.225 0.41077 0.21111 0.44375 0.2118 C 0.46789 0.20995 0.45955 0.20995 0.46875 0.20995 " pathEditMode="relative" ptsTypes="fffffffffffffffffffA">
                                      <p:cBhvr>
                                        <p:cTn id="21" dur="2000" fill="hold"/>
                                        <p:tgtEl>
                                          <p:spTgt spid="1423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0" y="0"/>
            <a:ext cx="9144000" cy="6858000"/>
          </a:xfrm>
          <a:solidFill>
            <a:schemeClr val="tx1"/>
          </a:solidFill>
        </p:spPr>
        <p:txBody>
          <a:bodyPr/>
          <a:lstStyle/>
          <a:p>
            <a:r>
              <a:rPr lang="it-IT" altLang="it-IT" smtClean="0">
                <a:solidFill>
                  <a:schemeClr val="bg1"/>
                </a:solidFill>
              </a:rPr>
              <a:t>Cana</a:t>
            </a:r>
          </a:p>
        </p:txBody>
      </p:sp>
      <p:pic>
        <p:nvPicPr>
          <p:cNvPr id="160771" name="Picture 3" descr="Introduzione 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9" y="119064"/>
            <a:ext cx="5711825" cy="647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2436" name="Line 4"/>
          <p:cNvSpPr>
            <a:spLocks noChangeShapeType="1"/>
          </p:cNvSpPr>
          <p:nvPr/>
        </p:nvSpPr>
        <p:spPr bwMode="auto">
          <a:xfrm flipV="1">
            <a:off x="6600825" y="3140076"/>
            <a:ext cx="1150938" cy="1152525"/>
          </a:xfrm>
          <a:prstGeom prst="line">
            <a:avLst/>
          </a:prstGeom>
          <a:noFill/>
          <a:ln w="76200">
            <a:solidFill>
              <a:srgbClr val="D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402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2436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19288" y="260350"/>
            <a:ext cx="2520950" cy="1366838"/>
          </a:xfrm>
          <a:solidFill>
            <a:srgbClr val="FFFFCC"/>
          </a:solidFill>
          <a:ln>
            <a:solidFill>
              <a:srgbClr val="00007E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it-IT" altLang="it-IT" sz="4000" b="1"/>
              <a:t>Cana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it-IT" altLang="it-IT" sz="2000"/>
              <a:t>di Galilea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it-IT" altLang="it-IT" sz="2000"/>
              <a:t>Un miracolo a nozze</a:t>
            </a:r>
          </a:p>
        </p:txBody>
      </p:sp>
      <p:pic>
        <p:nvPicPr>
          <p:cNvPr id="161795" name="Picture 4" descr="App00 0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1" b="3959"/>
          <a:stretch/>
        </p:blipFill>
        <p:spPr bwMode="auto">
          <a:xfrm>
            <a:off x="5447779" y="116632"/>
            <a:ext cx="5184725" cy="6336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10" name="Line 6"/>
          <p:cNvSpPr>
            <a:spLocks noChangeShapeType="1"/>
          </p:cNvSpPr>
          <p:nvPr/>
        </p:nvSpPr>
        <p:spPr bwMode="auto">
          <a:xfrm>
            <a:off x="3287713" y="1484313"/>
            <a:ext cx="863600" cy="215900"/>
          </a:xfrm>
          <a:prstGeom prst="line">
            <a:avLst/>
          </a:prstGeom>
          <a:noFill/>
          <a:ln w="76200">
            <a:solidFill>
              <a:srgbClr val="E8700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161797" name="Picture 13" descr="anno08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2349500"/>
            <a:ext cx="1219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9" name="Oval 15"/>
          <p:cNvSpPr>
            <a:spLocks noChangeArrowheads="1"/>
          </p:cNvSpPr>
          <p:nvPr/>
        </p:nvSpPr>
        <p:spPr bwMode="auto">
          <a:xfrm flipH="1">
            <a:off x="7716836" y="2124870"/>
            <a:ext cx="358775" cy="287337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0.00509 L 0.2915 0.0894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66" y="47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6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575" y="819150"/>
            <a:ext cx="7816850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ttangolo 2"/>
          <p:cNvSpPr>
            <a:spLocks noChangeArrowheads="1"/>
          </p:cNvSpPr>
          <p:nvPr/>
        </p:nvSpPr>
        <p:spPr bwMode="auto">
          <a:xfrm>
            <a:off x="4465639" y="188913"/>
            <a:ext cx="3260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  <a:latin typeface="Tahoma" panose="020B0604030504040204" pitchFamily="34" charset="0"/>
              </a:rPr>
              <a:t>Veduta di Betlemme nel  1898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3" descr="Introduzione 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4" y="2205038"/>
            <a:ext cx="3684587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819" name="Picture 4" descr="cana_ducc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1628775"/>
            <a:ext cx="3817938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3" descr="PictCa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6" y="836613"/>
            <a:ext cx="5383213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43" name="Rectangle 6"/>
          <p:cNvSpPr>
            <a:spLocks noChangeArrowheads="1"/>
          </p:cNvSpPr>
          <p:nvPr/>
        </p:nvSpPr>
        <p:spPr bwMode="auto">
          <a:xfrm>
            <a:off x="2508251" y="163513"/>
            <a:ext cx="347027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30000"/>
              </a:spcBef>
              <a:buFontTx/>
              <a:buNone/>
            </a:pPr>
            <a:r>
              <a:rPr lang="it-IT" altLang="it-IT" sz="2400">
                <a:solidFill>
                  <a:schemeClr val="bg1"/>
                </a:solidFill>
              </a:rPr>
              <a:t>Giotto, le nozze di Cana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3" descr="23-cana6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524000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1" name="Rectangle 4"/>
          <p:cNvSpPr>
            <a:spLocks noChangeArrowheads="1"/>
          </p:cNvSpPr>
          <p:nvPr/>
        </p:nvSpPr>
        <p:spPr bwMode="auto">
          <a:xfrm>
            <a:off x="2927351" y="481013"/>
            <a:ext cx="4676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it-IT" altLang="it-IT" sz="2400">
                <a:solidFill>
                  <a:schemeClr val="bg1"/>
                </a:solidFill>
              </a:rPr>
              <a:t>Giotto: particolare Nozze di Cana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3" descr="cana_m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1" y="1052513"/>
            <a:ext cx="5768975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15" name="Rectangle 4"/>
          <p:cNvSpPr>
            <a:spLocks noChangeArrowheads="1"/>
          </p:cNvSpPr>
          <p:nvPr/>
        </p:nvSpPr>
        <p:spPr bwMode="auto">
          <a:xfrm>
            <a:off x="2659064" y="161926"/>
            <a:ext cx="49752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30000"/>
              </a:spcBef>
              <a:buFontTx/>
              <a:buNone/>
            </a:pPr>
            <a:r>
              <a:rPr lang="nl-NL" altLang="it-IT" sz="1800">
                <a:solidFill>
                  <a:schemeClr val="bg1"/>
                </a:solidFill>
                <a:latin typeface="Tahoma" panose="020B0604030504040204" pitchFamily="34" charset="0"/>
              </a:rPr>
              <a:t>Le nozze di Cana; Marten de VOS; 1596-97 olio</a:t>
            </a:r>
            <a:endParaRPr lang="it-IT" altLang="it-IT" sz="180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6"/>
          <p:cNvSpPr>
            <a:spLocks noGrp="1" noChangeArrowheads="1"/>
          </p:cNvSpPr>
          <p:nvPr>
            <p:ph type="title"/>
          </p:nvPr>
        </p:nvSpPr>
        <p:spPr>
          <a:xfrm>
            <a:off x="1524000" y="333375"/>
            <a:ext cx="2700338" cy="1296988"/>
          </a:xfrm>
          <a:solidFill>
            <a:srgbClr val="FFFFCC"/>
          </a:solidFill>
        </p:spPr>
        <p:txBody>
          <a:bodyPr/>
          <a:lstStyle/>
          <a:p>
            <a:pPr eaLnBrk="1" hangingPunct="1"/>
            <a:r>
              <a:rPr lang="it-IT" altLang="it-IT" sz="3600" b="1" dirty="0">
                <a:latin typeface="+mn-lt"/>
              </a:rPr>
              <a:t>Nozze di Cana…</a:t>
            </a:r>
            <a:r>
              <a:rPr lang="it-IT" altLang="it-IT" sz="3600" dirty="0">
                <a:latin typeface="+mn-lt"/>
              </a:rPr>
              <a:t> </a:t>
            </a:r>
            <a:endParaRPr lang="it-IT" altLang="it-IT" sz="2800" dirty="0">
              <a:latin typeface="+mn-lt"/>
            </a:endParaRPr>
          </a:p>
        </p:txBody>
      </p:sp>
      <p:pic>
        <p:nvPicPr>
          <p:cNvPr id="99339" name="Picture 11" descr="App0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8" y="188640"/>
            <a:ext cx="6029325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40" name="Rectangle 12"/>
          <p:cNvSpPr>
            <a:spLocks noChangeArrowheads="1"/>
          </p:cNvSpPr>
          <p:nvPr/>
        </p:nvSpPr>
        <p:spPr bwMode="auto">
          <a:xfrm>
            <a:off x="1703389" y="2205038"/>
            <a:ext cx="2744787" cy="1630362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2800">
                <a:latin typeface="Tahoma" panose="020B0604030504040204" pitchFamily="34" charset="0"/>
              </a:rPr>
              <a:t>Un esempio </a:t>
            </a:r>
          </a:p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2800">
                <a:latin typeface="Tahoma" panose="020B0604030504040204" pitchFamily="34" charset="0"/>
              </a:rPr>
              <a:t>di come erano </a:t>
            </a:r>
          </a:p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2800">
                <a:latin typeface="Tahoma" panose="020B0604030504040204" pitchFamily="34" charset="0"/>
              </a:rPr>
              <a:t>le giare di pietra</a:t>
            </a:r>
          </a:p>
        </p:txBody>
      </p:sp>
      <p:sp>
        <p:nvSpPr>
          <p:cNvPr id="99341" name="Line 13"/>
          <p:cNvSpPr>
            <a:spLocks noChangeShapeType="1"/>
          </p:cNvSpPr>
          <p:nvPr/>
        </p:nvSpPr>
        <p:spPr bwMode="auto">
          <a:xfrm flipV="1">
            <a:off x="3648075" y="4005263"/>
            <a:ext cx="503238" cy="215900"/>
          </a:xfrm>
          <a:prstGeom prst="line">
            <a:avLst/>
          </a:prstGeom>
          <a:noFill/>
          <a:ln w="76200">
            <a:solidFill>
              <a:srgbClr val="99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9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9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9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9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993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993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99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99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9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9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48148E-6 C 0.01042 -0.00463 -0.00086 1.48148E-6 0.02084 -0.00371 C 0.03316 -0.00579 0.04445 -0.01297 0.05695 -0.01482 C 0.05886 -0.01551 0.06059 -0.01621 0.0625 -0.01667 C 0.06615 -0.0176 0.06997 -0.01736 0.07361 -0.01852 C 0.08611 -0.02199 0.07795 -0.0206 0.08611 -0.02593 C 0.09618 -0.03264 0.10573 -0.03959 0.11528 -0.04815 C 0.12223 -0.0544 0.12917 -0.06042 0.13611 -0.06667 C 0.13889 -0.06922 0.14445 -0.07408 0.14445 -0.07408 C 0.14775 -0.08056 0.15 -0.08449 0.15556 -0.08704 C 0.16181 -0.09954 0.16355 -0.11135 0.17361 -0.12037 C 0.18056 -0.13403 0.19497 -0.12616 0.20556 -0.12408 C 0.22084 -0.12084 0.23629 -0.11435 0.25139 -0.10926 C 0.25469 -0.1081 0.25764 -0.10579 0.26111 -0.10556 C 0.27309 -0.1044 0.28525 -0.1044 0.29723 -0.10371 C 0.33108 -0.1044 0.36476 -0.1044 0.39861 -0.10556 C 0.40556 -0.10579 0.41355 -0.11713 0.41945 -0.12223 C 0.42743 -0.1294 0.44115 -0.13287 0.45 -0.13334 C 0.47587 -0.13496 0.52778 -0.13704 0.52778 -0.13704 C 0.53264 -0.13912 0.53299 -0.1375 0.53056 -0.14074 " pathEditMode="relative" ptsTypes="fffffffffffffffffffA">
                                      <p:cBhvr>
                                        <p:cTn id="29" dur="2000" fill="hold"/>
                                        <p:tgtEl>
                                          <p:spTgt spid="993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40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3" descr="Introduzione 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188914"/>
            <a:ext cx="6643688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3" descr="02bb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4581525"/>
            <a:ext cx="14478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5" name="Rectangle 4"/>
          <p:cNvSpPr>
            <a:spLocks noChangeArrowheads="1"/>
          </p:cNvSpPr>
          <p:nvPr/>
        </p:nvSpPr>
        <p:spPr bwMode="auto">
          <a:xfrm>
            <a:off x="2855914" y="1773238"/>
            <a:ext cx="6911975" cy="204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4800" b="1">
                <a:solidFill>
                  <a:schemeClr val="bg1"/>
                </a:solidFill>
              </a:rPr>
              <a:t>ARCHEOLOGIA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b="1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4800" b="1">
                <a:solidFill>
                  <a:schemeClr val="bg1"/>
                </a:solidFill>
              </a:rPr>
              <a:t>del Nuovo Testamento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847850" y="1989139"/>
            <a:ext cx="2952750" cy="719137"/>
          </a:xfrm>
          <a:solidFill>
            <a:srgbClr val="FFFFCC"/>
          </a:solidFill>
          <a:ln>
            <a:solidFill>
              <a:srgbClr val="99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Tx/>
              <a:buNone/>
            </a:pPr>
            <a:r>
              <a:rPr lang="it-IT" altLang="it-IT" b="1" dirty="0" smtClean="0"/>
              <a:t>Gerusalemme</a:t>
            </a:r>
          </a:p>
        </p:txBody>
      </p:sp>
      <p:pic>
        <p:nvPicPr>
          <p:cNvPr id="173059" name="Picture 4" descr="App00 0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4" b="5046"/>
          <a:stretch/>
        </p:blipFill>
        <p:spPr bwMode="auto">
          <a:xfrm>
            <a:off x="6168008" y="296652"/>
            <a:ext cx="5184576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5" name="Line 7"/>
          <p:cNvSpPr>
            <a:spLocks noChangeShapeType="1"/>
          </p:cNvSpPr>
          <p:nvPr/>
        </p:nvSpPr>
        <p:spPr bwMode="auto">
          <a:xfrm>
            <a:off x="3575050" y="2781300"/>
            <a:ext cx="863600" cy="431800"/>
          </a:xfrm>
          <a:prstGeom prst="line">
            <a:avLst/>
          </a:prstGeom>
          <a:noFill/>
          <a:ln w="76200">
            <a:solidFill>
              <a:srgbClr val="99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81256" name="Line 8"/>
          <p:cNvSpPr>
            <a:spLocks noChangeShapeType="1"/>
          </p:cNvSpPr>
          <p:nvPr/>
        </p:nvSpPr>
        <p:spPr bwMode="auto">
          <a:xfrm>
            <a:off x="8214197" y="5085184"/>
            <a:ext cx="79216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1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1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1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86 0.02106 L 0.31315 0.2520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812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5" y="1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81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256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3" descr="Introduzione 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07"/>
          <a:stretch>
            <a:fillRect/>
          </a:stretch>
        </p:blipFill>
        <p:spPr bwMode="auto">
          <a:xfrm>
            <a:off x="1847851" y="476251"/>
            <a:ext cx="43021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4" y="117475"/>
            <a:ext cx="3654425" cy="662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4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389" y="1628776"/>
            <a:ext cx="4268787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1830389" y="2673350"/>
            <a:ext cx="593725" cy="104298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967663" y="476251"/>
            <a:ext cx="2195512" cy="2663825"/>
          </a:xfrm>
        </p:spPr>
        <p:txBody>
          <a:bodyPr/>
          <a:lstStyle/>
          <a:p>
            <a:pPr eaLnBrk="1" hangingPunct="1"/>
            <a:r>
              <a:rPr lang="it-IT" altLang="it-IT" sz="2000" b="1">
                <a:solidFill>
                  <a:schemeClr val="bg1"/>
                </a:solidFill>
              </a:rPr>
              <a:t>GERUSALEMME</a:t>
            </a:r>
            <a:r>
              <a:rPr lang="it-IT" altLang="it-IT" sz="2000">
                <a:solidFill>
                  <a:schemeClr val="bg1"/>
                </a:solidFill>
              </a:rPr>
              <a:t/>
            </a:r>
            <a:br>
              <a:rPr lang="it-IT" altLang="it-IT" sz="2000">
                <a:solidFill>
                  <a:schemeClr val="bg1"/>
                </a:solidFill>
              </a:rPr>
            </a:br>
            <a:r>
              <a:rPr lang="it-IT" altLang="it-IT" sz="2000">
                <a:solidFill>
                  <a:schemeClr val="bg1"/>
                </a:solidFill>
              </a:rPr>
              <a:t/>
            </a:r>
            <a:br>
              <a:rPr lang="it-IT" altLang="it-IT" sz="2000">
                <a:solidFill>
                  <a:schemeClr val="bg1"/>
                </a:solidFill>
              </a:rPr>
            </a:br>
            <a:r>
              <a:rPr lang="it-IT" altLang="it-IT" sz="2400">
                <a:solidFill>
                  <a:schemeClr val="bg1"/>
                </a:solidFill>
              </a:rPr>
              <a:t>Il tempio di Erode</a:t>
            </a:r>
            <a:br>
              <a:rPr lang="it-IT" altLang="it-IT" sz="2400">
                <a:solidFill>
                  <a:schemeClr val="bg1"/>
                </a:solidFill>
              </a:rPr>
            </a:br>
            <a:endParaRPr lang="it-IT" altLang="it-IT" sz="2400">
              <a:solidFill>
                <a:schemeClr val="bg1"/>
              </a:solidFill>
            </a:endParaRPr>
          </a:p>
        </p:txBody>
      </p:sp>
      <p:pic>
        <p:nvPicPr>
          <p:cNvPr id="175107" name="Picture 4" descr="z App00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t="4753" r="11125" b="2580"/>
          <a:stretch>
            <a:fillRect/>
          </a:stretch>
        </p:blipFill>
        <p:spPr bwMode="auto">
          <a:xfrm>
            <a:off x="1919289" y="476250"/>
            <a:ext cx="5761037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08" name="Picture 7" descr="z Bpp00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55" t="18336"/>
          <a:stretch>
            <a:fillRect/>
          </a:stretch>
        </p:blipFill>
        <p:spPr bwMode="auto">
          <a:xfrm>
            <a:off x="1946276" y="3754438"/>
            <a:ext cx="1546225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09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6" y="3500438"/>
            <a:ext cx="670877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071564"/>
            <a:ext cx="7620000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ttangolo 2"/>
          <p:cNvSpPr>
            <a:spLocks noChangeArrowheads="1"/>
          </p:cNvSpPr>
          <p:nvPr/>
        </p:nvSpPr>
        <p:spPr bwMode="auto">
          <a:xfrm>
            <a:off x="3943350" y="260350"/>
            <a:ext cx="4305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  <a:latin typeface="Tahoma" panose="020B0604030504040204" pitchFamily="34" charset="0"/>
              </a:rPr>
              <a:t>Betlemme 1978, soldati israeliani in città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847850" y="260351"/>
            <a:ext cx="8229600" cy="6264275"/>
          </a:xfrm>
          <a:solidFill>
            <a:srgbClr val="FFFFCC"/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altLang="it-IT" sz="4000" b="1"/>
              <a:t>Erode il Grande</a:t>
            </a:r>
            <a:r>
              <a:rPr lang="it-IT" altLang="it-IT" sz="2800"/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altLang="it-IT" sz="2800"/>
              <a:t>   (73 ca. a.C. - 4 a.C.), re di Giudea (37-4 a.C.). </a:t>
            </a:r>
          </a:p>
          <a:p>
            <a:pPr eaLnBrk="1" hangingPunct="1">
              <a:lnSpc>
                <a:spcPct val="90000"/>
              </a:lnSpc>
            </a:pPr>
            <a:endParaRPr lang="it-IT" altLang="it-IT" sz="2800"/>
          </a:p>
          <a:p>
            <a:pPr eaLnBrk="1" hangingPunct="1">
              <a:lnSpc>
                <a:spcPct val="90000"/>
              </a:lnSpc>
            </a:pPr>
            <a:endParaRPr lang="it-IT" altLang="it-IT" sz="2800"/>
          </a:p>
          <a:p>
            <a:pPr eaLnBrk="1" hangingPunct="1">
              <a:lnSpc>
                <a:spcPct val="90000"/>
              </a:lnSpc>
            </a:pPr>
            <a:r>
              <a:rPr lang="it-IT" altLang="it-IT" sz="2800"/>
              <a:t>Secondo il Vangelo di Matteo (2,16) </a:t>
            </a:r>
            <a:r>
              <a:rPr lang="it-IT" altLang="it-IT" sz="2800" b="1"/>
              <a:t>Erode il Grande</a:t>
            </a:r>
            <a:r>
              <a:rPr lang="it-IT" altLang="it-IT" sz="2800"/>
              <a:t>, venuto a conoscenza della nascita di Gesù, fece uccidere tutti i maschi di età inferiore a due anni nati a Betlemme, nell'episodio noto come «strage degli innocenti». </a:t>
            </a:r>
          </a:p>
          <a:p>
            <a:pPr eaLnBrk="1" hangingPunct="1">
              <a:lnSpc>
                <a:spcPct val="90000"/>
              </a:lnSpc>
            </a:pPr>
            <a:endParaRPr lang="it-IT" altLang="it-IT" sz="2800"/>
          </a:p>
          <a:p>
            <a:pPr eaLnBrk="1" hangingPunct="1">
              <a:lnSpc>
                <a:spcPct val="90000"/>
              </a:lnSpc>
            </a:pPr>
            <a:r>
              <a:rPr lang="it-IT" altLang="it-IT" sz="2800"/>
              <a:t>Alla sua morte (4 a.C. secondo i moderni studi di cronologia, che retrodatano di quattro anni la nascita di Cristo), il regno fu diviso tra i figli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altLang="it-IT" sz="2800"/>
              <a:t>    </a:t>
            </a:r>
            <a:r>
              <a:rPr lang="it-IT" altLang="it-IT" sz="2800" b="1"/>
              <a:t>Erode Antipa,   Archelao    ed Erode Filippo</a:t>
            </a:r>
            <a:r>
              <a:rPr lang="it-IT" altLang="it-IT" sz="2800"/>
              <a:t>. </a:t>
            </a:r>
          </a:p>
          <a:p>
            <a:pPr eaLnBrk="1" hangingPunct="1">
              <a:lnSpc>
                <a:spcPct val="90000"/>
              </a:lnSpc>
            </a:pPr>
            <a:endParaRPr lang="it-IT" altLang="it-IT" sz="28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9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9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9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9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07368" y="333375"/>
            <a:ext cx="10945216" cy="5975350"/>
          </a:xfrm>
          <a:solidFill>
            <a:srgbClr val="FFFFCC"/>
          </a:solidFill>
        </p:spPr>
        <p:txBody>
          <a:bodyPr/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it-IT" altLang="it-IT" sz="3600" b="1" dirty="0"/>
              <a:t>Erode </a:t>
            </a:r>
            <a:r>
              <a:rPr lang="it-IT" altLang="it-IT" sz="3600" b="1" dirty="0" err="1"/>
              <a:t>Antipa</a:t>
            </a:r>
            <a:r>
              <a:rPr lang="it-IT" altLang="it-IT" sz="2800" dirty="0"/>
              <a:t> (? 20 </a:t>
            </a:r>
            <a:r>
              <a:rPr lang="it-IT" altLang="it-IT" sz="2800" dirty="0" err="1"/>
              <a:t>ca</a:t>
            </a:r>
            <a:r>
              <a:rPr lang="it-IT" altLang="it-IT" sz="2800" dirty="0"/>
              <a:t>. a.C. - 39 d.C.), </a:t>
            </a:r>
          </a:p>
          <a:p>
            <a:pPr marL="0" indent="0" eaLnBrk="1" hangingPunct="1">
              <a:lnSpc>
                <a:spcPct val="150000"/>
              </a:lnSpc>
              <a:buNone/>
              <a:defRPr/>
            </a:pPr>
            <a:endParaRPr lang="it-IT" altLang="it-IT" sz="800" dirty="0" smtClean="0"/>
          </a:p>
          <a:p>
            <a:pPr marL="0" indent="0" eaLnBrk="1" hangingPunct="1">
              <a:lnSpc>
                <a:spcPct val="150000"/>
              </a:lnSpc>
              <a:buNone/>
              <a:defRPr/>
            </a:pPr>
            <a:r>
              <a:rPr lang="it-IT" altLang="it-IT" sz="2200" dirty="0" smtClean="0"/>
              <a:t>figlio </a:t>
            </a:r>
            <a:r>
              <a:rPr lang="it-IT" altLang="it-IT" sz="2200" dirty="0"/>
              <a:t>di Erode il Grande. </a:t>
            </a:r>
          </a:p>
          <a:p>
            <a:pPr marL="0" indent="0" eaLnBrk="1" hangingPunct="1">
              <a:lnSpc>
                <a:spcPct val="150000"/>
              </a:lnSpc>
              <a:buNone/>
              <a:defRPr/>
            </a:pPr>
            <a:r>
              <a:rPr lang="it-IT" altLang="it-IT" sz="2200" dirty="0"/>
              <a:t>Sposò </a:t>
            </a:r>
            <a:r>
              <a:rPr lang="it-IT" altLang="it-IT" sz="2200" dirty="0" err="1"/>
              <a:t>Erodiade</a:t>
            </a:r>
            <a:r>
              <a:rPr lang="it-IT" altLang="it-IT" sz="2200" dirty="0"/>
              <a:t>, provocando l'indignazione di Giovanni Battista, che egli fece decapitare per volontà di Salomè, istigata dalla madre </a:t>
            </a:r>
            <a:r>
              <a:rPr lang="it-IT" altLang="it-IT" sz="2200" dirty="0" err="1"/>
              <a:t>Erodiade</a:t>
            </a:r>
            <a:r>
              <a:rPr lang="it-IT" altLang="it-IT" sz="2200" dirty="0"/>
              <a:t> (Marco 6:14-29). </a:t>
            </a:r>
          </a:p>
          <a:p>
            <a:pPr eaLnBrk="1" hangingPunct="1">
              <a:lnSpc>
                <a:spcPct val="150000"/>
              </a:lnSpc>
              <a:defRPr/>
            </a:pPr>
            <a:endParaRPr lang="it-IT" altLang="it-IT" sz="2200" dirty="0"/>
          </a:p>
          <a:p>
            <a:pPr eaLnBrk="1" hangingPunct="1">
              <a:lnSpc>
                <a:spcPct val="150000"/>
              </a:lnSpc>
              <a:defRPr/>
            </a:pPr>
            <a:r>
              <a:rPr lang="it-IT" altLang="it-IT" sz="2200" dirty="0"/>
              <a:t>Salito al trono l'imperatore Caligola, Erode si recò a Roma per chiedere la sua riconferma come tetrarca, ma venne deposto ed esiliato a Lione. </a:t>
            </a:r>
          </a:p>
          <a:p>
            <a:pPr eaLnBrk="1" hangingPunct="1">
              <a:lnSpc>
                <a:spcPct val="150000"/>
              </a:lnSpc>
              <a:defRPr/>
            </a:pPr>
            <a:endParaRPr lang="it-IT" altLang="it-IT" sz="2200" dirty="0"/>
          </a:p>
          <a:p>
            <a:pPr eaLnBrk="1" hangingPunct="1">
              <a:lnSpc>
                <a:spcPct val="150000"/>
              </a:lnSpc>
              <a:defRPr/>
            </a:pPr>
            <a:r>
              <a:rPr lang="it-IT" altLang="it-IT" sz="2200" dirty="0"/>
              <a:t>Secondo il Vangelo di </a:t>
            </a:r>
            <a:r>
              <a:rPr lang="it-IT" altLang="it-IT" sz="2200" b="1" dirty="0">
                <a:latin typeface="Comic Sans MS" panose="030F0702030302020204" pitchFamily="66" charset="0"/>
              </a:rPr>
              <a:t>Luca</a:t>
            </a:r>
            <a:r>
              <a:rPr lang="it-IT" altLang="it-IT" sz="2200" dirty="0"/>
              <a:t> (23:7-12), Ponzio Pilato gli inviò Gesù perché fosse giudicato, ma Erode lo rimandò a Pilato</a:t>
            </a:r>
          </a:p>
          <a:p>
            <a:pPr eaLnBrk="1" hangingPunct="1">
              <a:lnSpc>
                <a:spcPct val="80000"/>
              </a:lnSpc>
              <a:defRPr/>
            </a:pPr>
            <a:endParaRPr lang="it-IT" altLang="it-IT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56272" y="764704"/>
            <a:ext cx="4258617" cy="1733204"/>
          </a:xfrm>
          <a:solidFill>
            <a:srgbClr val="FFFFCC"/>
          </a:solidFill>
        </p:spPr>
        <p:txBody>
          <a:bodyPr/>
          <a:lstStyle/>
          <a:p>
            <a:pPr eaLnBrk="1" hangingPunct="1"/>
            <a:r>
              <a:rPr lang="it-IT" altLang="it-IT" sz="2800" dirty="0">
                <a:latin typeface="+mn-lt"/>
              </a:rPr>
              <a:t>Un’antica targa di </a:t>
            </a:r>
            <a:r>
              <a:rPr lang="it-IT" altLang="it-IT" sz="2800" dirty="0" smtClean="0">
                <a:latin typeface="+mn-lt"/>
              </a:rPr>
              <a:t>marmo trovata nel </a:t>
            </a:r>
            <a:r>
              <a:rPr lang="it-IT" altLang="it-IT" sz="2800" dirty="0">
                <a:latin typeface="+mn-lt"/>
              </a:rPr>
              <a:t>tempio </a:t>
            </a:r>
          </a:p>
        </p:txBody>
      </p:sp>
      <p:pic>
        <p:nvPicPr>
          <p:cNvPr id="179203" name="Picture 3" descr="App0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2" y="332656"/>
            <a:ext cx="4873625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60" name="Line 4"/>
          <p:cNvSpPr>
            <a:spLocks noChangeShapeType="1"/>
          </p:cNvSpPr>
          <p:nvPr/>
        </p:nvSpPr>
        <p:spPr bwMode="auto">
          <a:xfrm>
            <a:off x="4439816" y="1628800"/>
            <a:ext cx="576685" cy="504800"/>
          </a:xfrm>
          <a:prstGeom prst="line">
            <a:avLst/>
          </a:prstGeom>
          <a:noFill/>
          <a:ln w="92075">
            <a:solidFill>
              <a:srgbClr val="ED371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242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242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24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24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4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4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C 0.00456 0.0081 0.00833 0.01134 0.01445 0.01736 C 0.01758 0.0287 0.0293 0.03773 0.03763 0.04074 C 0.04857 0.05046 0.0543 0.05023 0.0681 0.05231 C 0.08815 0.06504 0.09648 0.0574 0.12604 0.05601 C 0.17188 0.05671 0.21823 0.05092 0.26367 0.05995 C 0.27487 0.06203 0.28425 0.07384 0.2957 0.07731 C 0.30208 0.0905 0.29427 0.07708 0.30273 0.08518 C 0.3181 0.09953 0.30534 0.09583 0.33034 0.09861 C 0.33294 0.10092 0.33646 0.10162 0.33906 0.10439 C 0.3405 0.10578 0.34076 0.10856 0.34206 0.11018 C 0.34323 0.1118 0.34492 0.11273 0.34635 0.11412 C 0.3526 0.12615 0.36029 0.13842 0.3694 0.14675 C 0.37135 0.15069 0.37344 0.15439 0.37539 0.15833 C 0.37643 0.16018 0.37826 0.16412 0.37826 0.16435 C 0.38216 0.18032 0.38372 0.19791 0.38698 0.21435 C 0.38906 0.225 0.39102 0.23425 0.39271 0.24513 C 0.39375 0.25162 0.3957 0.25601 0.3957 0.26273 " pathEditMode="relative" rAng="0" ptsTypes="AAAAAAAAAAAAAAAAAA">
                                      <p:cBhvr>
                                        <p:cTn id="16" dur="2000" fill="hold"/>
                                        <p:tgtEl>
                                          <p:spTgt spid="2242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79" y="1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5"/>
          <p:cNvSpPr>
            <a:spLocks noChangeArrowheads="1"/>
          </p:cNvSpPr>
          <p:nvPr/>
        </p:nvSpPr>
        <p:spPr bwMode="auto">
          <a:xfrm>
            <a:off x="4727575" y="236539"/>
            <a:ext cx="33416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>
                <a:solidFill>
                  <a:schemeClr val="bg1"/>
                </a:solidFill>
              </a:rPr>
              <a:t>Il tempio di Erode</a:t>
            </a:r>
          </a:p>
        </p:txBody>
      </p:sp>
      <p:pic>
        <p:nvPicPr>
          <p:cNvPr id="180227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909639"/>
            <a:ext cx="7159625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28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" r="2930"/>
          <a:stretch>
            <a:fillRect/>
          </a:stretch>
        </p:blipFill>
        <p:spPr bwMode="auto">
          <a:xfrm>
            <a:off x="3863975" y="909638"/>
            <a:ext cx="6840538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11139"/>
            <a:ext cx="9144000" cy="643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11139"/>
            <a:ext cx="9144000" cy="643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789" y="1412875"/>
            <a:ext cx="848042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725" y="765175"/>
            <a:ext cx="6940550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4" descr="Il tempio 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412876"/>
            <a:ext cx="8637588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1" name="Rectangle 5"/>
          <p:cNvSpPr>
            <a:spLocks noChangeArrowheads="1"/>
          </p:cNvSpPr>
          <p:nvPr/>
        </p:nvSpPr>
        <p:spPr bwMode="auto">
          <a:xfrm>
            <a:off x="3216275" y="620713"/>
            <a:ext cx="61420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30000"/>
              </a:spcBef>
              <a:buFontTx/>
              <a:buNone/>
            </a:pPr>
            <a:r>
              <a:rPr lang="it-IT" altLang="it-IT" sz="2400" b="1">
                <a:solidFill>
                  <a:srgbClr val="E8700C"/>
                </a:solidFill>
              </a:rPr>
              <a:t>La città di Gerusalemme ai tempi di</a:t>
            </a:r>
            <a:r>
              <a:rPr lang="it-IT" altLang="it-IT" sz="2400" b="1"/>
              <a:t> </a:t>
            </a:r>
            <a:r>
              <a:rPr lang="it-IT" altLang="it-IT" sz="2400" b="1">
                <a:solidFill>
                  <a:srgbClr val="E8700C"/>
                </a:solidFill>
              </a:rPr>
              <a:t>Gesù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9530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964" y="1504951"/>
            <a:ext cx="6950075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nettore 1 3"/>
          <p:cNvCxnSpPr/>
          <p:nvPr/>
        </p:nvCxnSpPr>
        <p:spPr>
          <a:xfrm>
            <a:off x="4656138" y="4868863"/>
            <a:ext cx="143986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56" name="Rettangolo 5"/>
          <p:cNvSpPr>
            <a:spLocks noChangeArrowheads="1"/>
          </p:cNvSpPr>
          <p:nvPr/>
        </p:nvSpPr>
        <p:spPr bwMode="auto">
          <a:xfrm>
            <a:off x="4003675" y="188913"/>
            <a:ext cx="4184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  <a:latin typeface="Tahoma" panose="020B0604030504040204" pitchFamily="34" charset="0"/>
              </a:rPr>
              <a:t>Betlemme: posizione territoriale di oggi</a:t>
            </a:r>
          </a:p>
        </p:txBody>
      </p:sp>
      <p:sp>
        <p:nvSpPr>
          <p:cNvPr id="23557" name="Rettangolo 6"/>
          <p:cNvSpPr>
            <a:spLocks noChangeArrowheads="1"/>
          </p:cNvSpPr>
          <p:nvPr/>
        </p:nvSpPr>
        <p:spPr bwMode="auto">
          <a:xfrm>
            <a:off x="1992313" y="523876"/>
            <a:ext cx="84963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</a:rPr>
              <a:t>Betlemme è una città della </a:t>
            </a:r>
            <a:r>
              <a:rPr lang="it-IT" altLang="it-IT" sz="1800" b="1">
                <a:solidFill>
                  <a:schemeClr val="bg1"/>
                </a:solidFill>
              </a:rPr>
              <a:t>Cisgiordania</a:t>
            </a:r>
            <a:r>
              <a:rPr lang="it-IT" altLang="it-IT" sz="1800">
                <a:solidFill>
                  <a:schemeClr val="bg1"/>
                </a:solidFill>
              </a:rPr>
              <a:t>, capitale del Governatorato di Betlemme dell'Autorità Nazionale </a:t>
            </a:r>
            <a:r>
              <a:rPr lang="it-IT" altLang="it-IT" sz="1800" b="1">
                <a:solidFill>
                  <a:srgbClr val="FF0000"/>
                </a:solidFill>
              </a:rPr>
              <a:t>Palestinese</a:t>
            </a:r>
            <a:r>
              <a:rPr lang="it-IT" altLang="it-IT" sz="1800">
                <a:solidFill>
                  <a:schemeClr val="bg1"/>
                </a:solidFill>
              </a:rPr>
              <a:t>, vi è la Basilica della Natività di Gesù.</a:t>
            </a:r>
            <a:endParaRPr lang="it-IT" altLang="it-IT" sz="180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1000">
              <a:srgbClr val="002060"/>
            </a:gs>
            <a:gs pos="100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Immagine 1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" y="104544"/>
            <a:ext cx="11917579" cy="67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09664"/>
            <a:ext cx="91440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 descr="Bpp0008 b"/>
          <p:cNvPicPr>
            <a:picLocks noGrp="1" noChangeAspect="1" noChangeArrowheads="1"/>
          </p:cNvPicPr>
          <p:nvPr>
            <p:ph type="body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" t="1070" r="1869" b="1785"/>
          <a:stretch/>
        </p:blipFill>
        <p:spPr>
          <a:xfrm>
            <a:off x="2351584" y="152636"/>
            <a:ext cx="7488832" cy="6552728"/>
          </a:xfrm>
          <a:noFill/>
        </p:spPr>
      </p:pic>
      <p:sp>
        <p:nvSpPr>
          <p:cNvPr id="225283" name="Line 3"/>
          <p:cNvSpPr>
            <a:spLocks noChangeShapeType="1"/>
          </p:cNvSpPr>
          <p:nvPr/>
        </p:nvSpPr>
        <p:spPr bwMode="auto">
          <a:xfrm flipH="1">
            <a:off x="5087886" y="1124744"/>
            <a:ext cx="1008113" cy="792733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91492" name="Rectangle 4"/>
          <p:cNvSpPr>
            <a:spLocks noChangeArrowheads="1"/>
          </p:cNvSpPr>
          <p:nvPr/>
        </p:nvSpPr>
        <p:spPr bwMode="auto">
          <a:xfrm>
            <a:off x="6642101" y="279400"/>
            <a:ext cx="3783600" cy="40011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2000" b="1" dirty="0">
                <a:latin typeface="+mn-lt"/>
              </a:rPr>
              <a:t>Moschea sul Tempio di Erode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225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283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75050" y="71438"/>
            <a:ext cx="5545138" cy="620712"/>
          </a:xfrm>
          <a:solidFill>
            <a:srgbClr val="FFFFCC"/>
          </a:solidFill>
        </p:spPr>
        <p:txBody>
          <a:bodyPr/>
          <a:lstStyle/>
          <a:p>
            <a:pPr eaLnBrk="1" hangingPunct="1"/>
            <a:r>
              <a:rPr lang="it-IT" altLang="it-IT" sz="3200" b="1" dirty="0" smtClean="0"/>
              <a:t>il </a:t>
            </a:r>
            <a:r>
              <a:rPr lang="it-IT" altLang="it-IT" sz="3200" b="1" dirty="0" smtClean="0">
                <a:latin typeface="+mn-lt"/>
              </a:rPr>
              <a:t>«Muro </a:t>
            </a:r>
            <a:r>
              <a:rPr lang="it-IT" altLang="it-IT" sz="3200" b="1" dirty="0">
                <a:latin typeface="+mn-lt"/>
              </a:rPr>
              <a:t>del </a:t>
            </a:r>
            <a:r>
              <a:rPr lang="it-IT" altLang="it-IT" sz="3200" b="1" dirty="0" smtClean="0">
                <a:latin typeface="+mn-lt"/>
              </a:rPr>
              <a:t>Pianto»</a:t>
            </a:r>
            <a:endParaRPr lang="it-IT" altLang="it-IT" sz="3200" b="1" dirty="0">
              <a:latin typeface="+mn-lt"/>
            </a:endParaRPr>
          </a:p>
        </p:txBody>
      </p:sp>
      <p:pic>
        <p:nvPicPr>
          <p:cNvPr id="193539" name="Picture 4" descr="Bpp0008 muro del pian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855664"/>
            <a:ext cx="8280400" cy="581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7333" name="Line 5"/>
          <p:cNvSpPr>
            <a:spLocks noChangeShapeType="1"/>
          </p:cNvSpPr>
          <p:nvPr/>
        </p:nvSpPr>
        <p:spPr bwMode="auto">
          <a:xfrm flipH="1">
            <a:off x="6528048" y="1484784"/>
            <a:ext cx="431800" cy="1008062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227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333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260350"/>
            <a:ext cx="8686800" cy="1492250"/>
          </a:xfrm>
          <a:solidFill>
            <a:srgbClr val="FFFFCC"/>
          </a:solidFill>
        </p:spPr>
        <p:txBody>
          <a:bodyPr/>
          <a:lstStyle/>
          <a:p>
            <a:pPr eaLnBrk="1" hangingPunct="1"/>
            <a:r>
              <a:rPr lang="it-IT" altLang="it-IT" sz="3600" dirty="0">
                <a:latin typeface="+mn-lt"/>
              </a:rPr>
              <a:t>Qui i pellegrini si recano a pregare </a:t>
            </a:r>
            <a:br>
              <a:rPr lang="it-IT" altLang="it-IT" sz="3600" dirty="0">
                <a:latin typeface="+mn-lt"/>
              </a:rPr>
            </a:br>
            <a:r>
              <a:rPr lang="it-IT" altLang="it-IT" sz="3600" dirty="0">
                <a:latin typeface="+mn-lt"/>
              </a:rPr>
              <a:t>e a celebrare il rito del pianto</a:t>
            </a:r>
          </a:p>
        </p:txBody>
      </p:sp>
      <p:pic>
        <p:nvPicPr>
          <p:cNvPr id="104452" name="Picture 4" descr="App0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1795463"/>
            <a:ext cx="8639175" cy="429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4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4" name="Picture 2" descr="Bpp0008 moschea 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333376"/>
            <a:ext cx="8064500" cy="624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7" name="Rectangle 3"/>
          <p:cNvSpPr>
            <a:spLocks noChangeArrowheads="1"/>
          </p:cNvSpPr>
          <p:nvPr/>
        </p:nvSpPr>
        <p:spPr bwMode="auto">
          <a:xfrm>
            <a:off x="3179762" y="620688"/>
            <a:ext cx="5832475" cy="396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30000"/>
              </a:spcBef>
              <a:buFontTx/>
              <a:buNone/>
            </a:pPr>
            <a:r>
              <a:rPr lang="it-IT" altLang="it-IT" sz="2000" b="1" dirty="0">
                <a:latin typeface="+mn-lt"/>
              </a:rPr>
              <a:t>La moschea sulla spianata del tempio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8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283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15482" y="188914"/>
            <a:ext cx="5761036" cy="719137"/>
          </a:xfrm>
          <a:solidFill>
            <a:srgbClr val="FFFFCC"/>
          </a:solidFill>
        </p:spPr>
        <p:txBody>
          <a:bodyPr/>
          <a:lstStyle/>
          <a:p>
            <a:pPr eaLnBrk="1" hangingPunct="1"/>
            <a:r>
              <a:rPr lang="it-IT" altLang="it-IT" sz="4000" b="1" dirty="0"/>
              <a:t>Scavi archeologici</a:t>
            </a:r>
          </a:p>
        </p:txBody>
      </p:sp>
      <p:pic>
        <p:nvPicPr>
          <p:cNvPr id="157700" name="Picture 4" descr="Bpp0008 resti archeologici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13" b="2835"/>
          <a:stretch/>
        </p:blipFill>
        <p:spPr bwMode="auto">
          <a:xfrm>
            <a:off x="1789113" y="1052515"/>
            <a:ext cx="8613775" cy="4624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701" name="Line 5"/>
          <p:cNvSpPr>
            <a:spLocks noChangeShapeType="1"/>
          </p:cNvSpPr>
          <p:nvPr/>
        </p:nvSpPr>
        <p:spPr bwMode="auto">
          <a:xfrm>
            <a:off x="8760296" y="2384971"/>
            <a:ext cx="863600" cy="504825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57702" name="Line 6"/>
          <p:cNvSpPr>
            <a:spLocks noChangeShapeType="1"/>
          </p:cNvSpPr>
          <p:nvPr/>
        </p:nvSpPr>
        <p:spPr bwMode="auto">
          <a:xfrm>
            <a:off x="5915819" y="3797302"/>
            <a:ext cx="360362" cy="790575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57703" name="Line 7"/>
          <p:cNvSpPr>
            <a:spLocks noChangeShapeType="1"/>
          </p:cNvSpPr>
          <p:nvPr/>
        </p:nvSpPr>
        <p:spPr bwMode="auto">
          <a:xfrm flipH="1">
            <a:off x="3719735" y="2924944"/>
            <a:ext cx="504056" cy="872358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97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250"/>
                                        <p:tgtEl>
                                          <p:spTgt spid="157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250"/>
                                        <p:tgtEl>
                                          <p:spTgt spid="157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250"/>
                                        <p:tgtEl>
                                          <p:spTgt spid="157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634" grpId="0" animBg="1"/>
      <p:bldP spid="157703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23393" y="369094"/>
            <a:ext cx="10945215" cy="6119813"/>
          </a:xfrm>
          <a:solidFill>
            <a:srgbClr val="FFFFCC"/>
          </a:solidFill>
        </p:spPr>
        <p:txBody>
          <a:bodyPr/>
          <a:lstStyle/>
          <a:p>
            <a:pPr marL="0" indent="0" algn="ctr" eaLnBrk="1" hangingPunct="1">
              <a:buNone/>
            </a:pPr>
            <a:r>
              <a:rPr lang="it-IT" altLang="it-IT" b="1" dirty="0" smtClean="0"/>
              <a:t>Ponzio Pilato</a:t>
            </a:r>
            <a:r>
              <a:rPr lang="it-IT" altLang="it-IT" dirty="0" smtClean="0"/>
              <a:t> (I secolo d.C.), </a:t>
            </a:r>
          </a:p>
          <a:p>
            <a:pPr eaLnBrk="1" hangingPunct="1">
              <a:buFontTx/>
              <a:buNone/>
            </a:pPr>
            <a:endParaRPr lang="it-IT" altLang="it-IT" sz="1400" dirty="0"/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it-IT" altLang="it-IT" dirty="0" smtClean="0"/>
              <a:t>governatore militare romano, o procuratore, della provincia imperiale della Giudea  (26 d.C. - 36 d.C.). 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endParaRPr lang="it-IT" altLang="it-IT" sz="2800" dirty="0"/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it-IT" altLang="it-IT" sz="2800" dirty="0"/>
              <a:t>In una lettera del re Erode Agrippa I, Pilato viene ritratto come un amministratore implacabile, sordo alle convinzioni religiose e all'orgoglio nazionale degli ebrei. La sua fama è dovuta al ruolo che ebbe nel processo e nella condanna a morte di Gesù Cristo.</a:t>
            </a:r>
          </a:p>
          <a:p>
            <a:pPr eaLnBrk="1" hangingPunct="1"/>
            <a:endParaRPr lang="it-IT" altLang="it-IT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01801" y="404814"/>
            <a:ext cx="3241675" cy="720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it-IT" altLang="it-IT" sz="2800" b="1">
                <a:latin typeface="Comic Sans MS" panose="030F0702030302020204" pitchFamily="66" charset="0"/>
              </a:rPr>
              <a:t>Monete romane</a:t>
            </a:r>
            <a:r>
              <a:rPr lang="it-IT" altLang="it-IT" sz="2800"/>
              <a:t>,</a:t>
            </a:r>
          </a:p>
        </p:txBody>
      </p:sp>
      <p:pic>
        <p:nvPicPr>
          <p:cNvPr id="101380" name="Picture 4" descr="App0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60" y="130175"/>
            <a:ext cx="5467350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551384" y="1651000"/>
            <a:ext cx="4320480" cy="1685846"/>
          </a:xfrm>
          <a:prstGeom prst="rect">
            <a:avLst/>
          </a:prstGeom>
          <a:solidFill>
            <a:srgbClr val="FFFFCC"/>
          </a:solidFill>
          <a:ln w="9525">
            <a:solidFill>
              <a:srgbClr val="99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400" dirty="0" smtClean="0">
                <a:latin typeface="+mn-lt"/>
              </a:rPr>
              <a:t>Le monete </a:t>
            </a:r>
            <a:r>
              <a:rPr lang="it-IT" altLang="it-IT" sz="2400" dirty="0">
                <a:latin typeface="+mn-lt"/>
              </a:rPr>
              <a:t>emesse </a:t>
            </a:r>
            <a:r>
              <a:rPr lang="it-IT" altLang="it-IT" sz="2400" dirty="0" smtClean="0">
                <a:latin typeface="+mn-lt"/>
              </a:rPr>
              <a:t>da </a:t>
            </a:r>
            <a:r>
              <a:rPr lang="it-IT" altLang="it-IT" sz="2400" b="1" dirty="0">
                <a:latin typeface="+mn-lt"/>
              </a:rPr>
              <a:t>Pilato </a:t>
            </a:r>
            <a:r>
              <a:rPr lang="it-IT" altLang="it-IT" sz="2400" dirty="0">
                <a:latin typeface="+mn-lt"/>
              </a:rPr>
              <a:t> </a:t>
            </a:r>
            <a:r>
              <a:rPr lang="it-IT" altLang="it-IT" sz="2400" dirty="0" smtClean="0">
                <a:latin typeface="+mn-lt"/>
              </a:rPr>
              <a:t>si </a:t>
            </a:r>
            <a:r>
              <a:rPr lang="it-IT" altLang="it-IT" sz="2400" dirty="0">
                <a:latin typeface="+mn-lt"/>
              </a:rPr>
              <a:t>distinguono </a:t>
            </a:r>
            <a:r>
              <a:rPr lang="it-IT" altLang="it-IT" sz="2400" dirty="0" smtClean="0">
                <a:latin typeface="+mn-lt"/>
              </a:rPr>
              <a:t>per </a:t>
            </a:r>
            <a:r>
              <a:rPr lang="it-IT" altLang="it-IT" sz="2400" dirty="0">
                <a:latin typeface="+mn-lt"/>
              </a:rPr>
              <a:t>il </a:t>
            </a:r>
            <a:r>
              <a:rPr lang="it-IT" altLang="it-IT" sz="2400" dirty="0" smtClean="0">
                <a:latin typeface="+mn-lt"/>
              </a:rPr>
              <a:t>bastone ricurvo e </a:t>
            </a:r>
            <a:r>
              <a:rPr lang="it-IT" altLang="it-IT" sz="2400" dirty="0">
                <a:latin typeface="+mn-lt"/>
              </a:rPr>
              <a:t>una </a:t>
            </a:r>
            <a:r>
              <a:rPr lang="it-IT" altLang="it-IT" sz="2400" dirty="0" smtClean="0">
                <a:latin typeface="+mn-lt"/>
              </a:rPr>
              <a:t>ciotola</a:t>
            </a:r>
            <a:endParaRPr lang="it-IT" altLang="it-IT" sz="2400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138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6" name="Picture 2" descr="App0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100" y="76201"/>
            <a:ext cx="5695950" cy="666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1" name="Rectangle 3"/>
          <p:cNvSpPr>
            <a:spLocks noChangeArrowheads="1"/>
          </p:cNvSpPr>
          <p:nvPr/>
        </p:nvSpPr>
        <p:spPr bwMode="auto">
          <a:xfrm>
            <a:off x="475730" y="548680"/>
            <a:ext cx="3672408" cy="2727093"/>
          </a:xfrm>
          <a:prstGeom prst="rect">
            <a:avLst/>
          </a:prstGeom>
          <a:solidFill>
            <a:srgbClr val="FFFFCC"/>
          </a:solidFill>
          <a:ln w="9525">
            <a:solidFill>
              <a:srgbClr val="99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30000"/>
              </a:spcBef>
              <a:buFontTx/>
              <a:buNone/>
            </a:pPr>
            <a:r>
              <a:rPr lang="en-GB" altLang="it-IT" sz="2800" b="1" dirty="0" err="1">
                <a:latin typeface="+mn-lt"/>
              </a:rPr>
              <a:t>Iscrizione</a:t>
            </a:r>
            <a:r>
              <a:rPr lang="en-GB" altLang="it-IT" sz="2800" b="1" dirty="0">
                <a:latin typeface="+mn-lt"/>
              </a:rPr>
              <a:t> di </a:t>
            </a:r>
            <a:r>
              <a:rPr lang="en-GB" altLang="it-IT" sz="2800" b="1" dirty="0" err="1">
                <a:latin typeface="+mn-lt"/>
              </a:rPr>
              <a:t>epoca</a:t>
            </a:r>
            <a:r>
              <a:rPr lang="en-GB" altLang="it-IT" sz="2800" b="1" dirty="0">
                <a:latin typeface="+mn-lt"/>
              </a:rPr>
              <a:t> </a:t>
            </a:r>
            <a:r>
              <a:rPr lang="en-GB" altLang="it-IT" sz="2800" b="1" dirty="0" err="1">
                <a:latin typeface="+mn-lt"/>
              </a:rPr>
              <a:t>romana</a:t>
            </a:r>
            <a:r>
              <a:rPr lang="en-GB" altLang="it-IT" sz="2800" b="1" dirty="0">
                <a:latin typeface="+mn-lt"/>
              </a:rPr>
              <a:t> dove </a:t>
            </a:r>
            <a:r>
              <a:rPr lang="en-GB" altLang="it-IT" sz="2800" b="1" dirty="0" err="1">
                <a:latin typeface="+mn-lt"/>
              </a:rPr>
              <a:t>si</a:t>
            </a:r>
            <a:r>
              <a:rPr lang="en-GB" altLang="it-IT" sz="2800" b="1" dirty="0">
                <a:latin typeface="+mn-lt"/>
              </a:rPr>
              <a:t> </a:t>
            </a:r>
            <a:r>
              <a:rPr lang="en-GB" altLang="it-IT" sz="2800" b="1" dirty="0" err="1">
                <a:latin typeface="+mn-lt"/>
              </a:rPr>
              <a:t>può</a:t>
            </a:r>
            <a:r>
              <a:rPr lang="en-GB" altLang="it-IT" sz="2800" b="1" dirty="0">
                <a:latin typeface="+mn-lt"/>
              </a:rPr>
              <a:t> </a:t>
            </a:r>
            <a:r>
              <a:rPr lang="en-GB" altLang="it-IT" sz="2800" b="1" dirty="0" err="1">
                <a:latin typeface="+mn-lt"/>
              </a:rPr>
              <a:t>vedere</a:t>
            </a:r>
            <a:r>
              <a:rPr lang="en-GB" altLang="it-IT" sz="2800" b="1" dirty="0">
                <a:latin typeface="+mn-lt"/>
              </a:rPr>
              <a:t> </a:t>
            </a:r>
            <a:r>
              <a:rPr lang="en-GB" altLang="it-IT" sz="2800" b="1" dirty="0" err="1">
                <a:latin typeface="+mn-lt"/>
              </a:rPr>
              <a:t>il</a:t>
            </a:r>
            <a:r>
              <a:rPr lang="en-GB" altLang="it-IT" sz="2800" b="1" dirty="0">
                <a:latin typeface="+mn-lt"/>
              </a:rPr>
              <a:t> </a:t>
            </a:r>
            <a:r>
              <a:rPr lang="en-GB" altLang="it-IT" sz="2800" b="1" dirty="0" err="1">
                <a:latin typeface="+mn-lt"/>
              </a:rPr>
              <a:t>nome</a:t>
            </a:r>
            <a:endParaRPr lang="en-GB" altLang="it-IT" sz="2800" b="1" dirty="0">
              <a:latin typeface="+mn-lt"/>
            </a:endParaRPr>
          </a:p>
          <a:p>
            <a:pPr eaLnBrk="1" hangingPunct="1">
              <a:lnSpc>
                <a:spcPct val="150000"/>
              </a:lnSpc>
              <a:spcBef>
                <a:spcPct val="30000"/>
              </a:spcBef>
              <a:buFontTx/>
              <a:buNone/>
            </a:pPr>
            <a:r>
              <a:rPr lang="en-GB" altLang="it-IT" sz="2800" b="1" dirty="0">
                <a:latin typeface="+mn-lt"/>
              </a:rPr>
              <a:t>di Ponzio Pilato. </a:t>
            </a:r>
            <a:endParaRPr lang="it-IT" altLang="it-IT" sz="2800" b="1" dirty="0">
              <a:latin typeface="+mn-lt"/>
            </a:endParaRPr>
          </a:p>
        </p:txBody>
      </p:sp>
      <p:sp>
        <p:nvSpPr>
          <p:cNvPr id="231428" name="Line 4"/>
          <p:cNvSpPr>
            <a:spLocks noChangeShapeType="1"/>
          </p:cNvSpPr>
          <p:nvPr/>
        </p:nvSpPr>
        <p:spPr bwMode="auto">
          <a:xfrm flipV="1">
            <a:off x="6312024" y="1583953"/>
            <a:ext cx="1081087" cy="119697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1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314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31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389" y="585789"/>
            <a:ext cx="8531225" cy="568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92313" y="2392363"/>
            <a:ext cx="2089150" cy="722312"/>
          </a:xfrm>
          <a:solidFill>
            <a:srgbClr val="FFFFCC"/>
          </a:solidFill>
          <a:ln>
            <a:solidFill>
              <a:srgbClr val="99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Tx/>
              <a:buNone/>
            </a:pPr>
            <a:r>
              <a:rPr lang="it-IT" altLang="it-IT" b="1" dirty="0" err="1" smtClean="0">
                <a:latin typeface="+mj-lt"/>
              </a:rPr>
              <a:t>Qumran</a:t>
            </a:r>
            <a:endParaRPr lang="it-IT" altLang="it-IT" b="1" dirty="0" smtClean="0">
              <a:latin typeface="+mj-lt"/>
            </a:endParaRPr>
          </a:p>
        </p:txBody>
      </p:sp>
      <p:pic>
        <p:nvPicPr>
          <p:cNvPr id="183300" name="Picture 4" descr="App00 0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1" b="4377"/>
          <a:stretch/>
        </p:blipFill>
        <p:spPr bwMode="auto">
          <a:xfrm>
            <a:off x="5591795" y="274564"/>
            <a:ext cx="5184725" cy="6308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1" name="Line 5"/>
          <p:cNvSpPr>
            <a:spLocks noChangeShapeType="1"/>
          </p:cNvSpPr>
          <p:nvPr/>
        </p:nvSpPr>
        <p:spPr bwMode="auto">
          <a:xfrm>
            <a:off x="3502620" y="3284662"/>
            <a:ext cx="865188" cy="360362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83302" name="Line 6"/>
          <p:cNvSpPr>
            <a:spLocks noChangeShapeType="1"/>
          </p:cNvSpPr>
          <p:nvPr/>
        </p:nvSpPr>
        <p:spPr bwMode="auto">
          <a:xfrm>
            <a:off x="8184156" y="4941168"/>
            <a:ext cx="43212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486408" name="Picture 8" descr="Qumran_grot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3933826"/>
            <a:ext cx="3748088" cy="260032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7E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3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3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3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3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3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-0.00509 L 0.30924 0.183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833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42" y="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250"/>
                                        <p:tgtEl>
                                          <p:spTgt spid="183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86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48640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302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5" name="Picture 5" descr="Bpp0009 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" t="1248" r="4303" b="2456"/>
          <a:stretch/>
        </p:blipFill>
        <p:spPr bwMode="auto">
          <a:xfrm>
            <a:off x="2963652" y="656692"/>
            <a:ext cx="6264697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656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2" descr="Qumr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333375"/>
            <a:ext cx="3354387" cy="496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27" name="Picture 3" descr="qumran 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2382839"/>
            <a:ext cx="4897438" cy="435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24" name="Picture 4" descr="qumran 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6" y="333376"/>
            <a:ext cx="143986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25" name="Picture 5" descr="qumran 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260350"/>
            <a:ext cx="291465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355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355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6" name="Picture 2" descr="z Bpp00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4" y="981076"/>
            <a:ext cx="7596187" cy="552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547" name="Rectangle 3"/>
          <p:cNvSpPr>
            <a:spLocks noChangeArrowheads="1"/>
          </p:cNvSpPr>
          <p:nvPr/>
        </p:nvSpPr>
        <p:spPr bwMode="auto">
          <a:xfrm>
            <a:off x="3215680" y="221457"/>
            <a:ext cx="5760640" cy="4572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en-GB" altLang="it-IT" sz="2400" b="1" dirty="0">
                <a:latin typeface="+mn-lt"/>
              </a:rPr>
              <a:t>La forma </a:t>
            </a:r>
            <a:r>
              <a:rPr lang="en-GB" altLang="it-IT" sz="2400" b="1" dirty="0" err="1">
                <a:latin typeface="+mn-lt"/>
              </a:rPr>
              <a:t>delle</a:t>
            </a:r>
            <a:r>
              <a:rPr lang="en-GB" altLang="it-IT" sz="2400" b="1" dirty="0">
                <a:latin typeface="+mn-lt"/>
              </a:rPr>
              <a:t> </a:t>
            </a:r>
            <a:r>
              <a:rPr lang="en-GB" altLang="it-IT" sz="2400" b="1" dirty="0" err="1">
                <a:latin typeface="+mn-lt"/>
              </a:rPr>
              <a:t>tombe</a:t>
            </a:r>
            <a:r>
              <a:rPr lang="en-GB" altLang="it-IT" sz="2400" b="1" dirty="0">
                <a:latin typeface="+mn-lt"/>
              </a:rPr>
              <a:t> </a:t>
            </a:r>
            <a:r>
              <a:rPr lang="en-GB" altLang="it-IT" sz="2400" b="1" dirty="0" err="1">
                <a:latin typeface="+mn-lt"/>
              </a:rPr>
              <a:t>ai</a:t>
            </a:r>
            <a:r>
              <a:rPr lang="en-GB" altLang="it-IT" sz="2400" b="1" dirty="0">
                <a:latin typeface="+mn-lt"/>
              </a:rPr>
              <a:t> tempi di </a:t>
            </a:r>
            <a:r>
              <a:rPr lang="en-GB" altLang="it-IT" sz="2400" b="1" dirty="0" err="1">
                <a:latin typeface="+mn-lt"/>
              </a:rPr>
              <a:t>Gesù</a:t>
            </a:r>
            <a:endParaRPr lang="it-IT" altLang="it-IT" sz="2400" b="1" dirty="0">
              <a:latin typeface="+mn-lt"/>
            </a:endParaRPr>
          </a:p>
        </p:txBody>
      </p:sp>
      <p:sp>
        <p:nvSpPr>
          <p:cNvPr id="206853" name="Rectangle 6"/>
          <p:cNvSpPr>
            <a:spLocks noChangeArrowheads="1"/>
          </p:cNvSpPr>
          <p:nvPr/>
        </p:nvSpPr>
        <p:spPr bwMode="auto">
          <a:xfrm>
            <a:off x="2124075" y="981076"/>
            <a:ext cx="3168650" cy="56165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Tahoma" panose="020B0604030504040204" pitchFamily="34" charset="0"/>
            </a:endParaRPr>
          </a:p>
        </p:txBody>
      </p:sp>
      <p:pic>
        <p:nvPicPr>
          <p:cNvPr id="206854" name="Picture 7" descr="38g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1268413"/>
            <a:ext cx="14287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6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6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6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6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36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2365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6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36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547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8" name="Picture 4" descr="z Bpp00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724" y="669157"/>
            <a:ext cx="3790552" cy="6048000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pic>
        <p:nvPicPr>
          <p:cNvPr id="206854" name="Picture 7" descr="38g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450057"/>
            <a:ext cx="14287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215680" y="221457"/>
            <a:ext cx="5760640" cy="4572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en-GB" altLang="it-IT" sz="2400" b="1" dirty="0">
                <a:latin typeface="+mn-lt"/>
              </a:rPr>
              <a:t>La forma </a:t>
            </a:r>
            <a:r>
              <a:rPr lang="en-GB" altLang="it-IT" sz="2400" b="1" dirty="0" err="1">
                <a:latin typeface="+mn-lt"/>
              </a:rPr>
              <a:t>delle</a:t>
            </a:r>
            <a:r>
              <a:rPr lang="en-GB" altLang="it-IT" sz="2400" b="1" dirty="0">
                <a:latin typeface="+mn-lt"/>
              </a:rPr>
              <a:t> </a:t>
            </a:r>
            <a:r>
              <a:rPr lang="en-GB" altLang="it-IT" sz="2400" b="1" dirty="0" err="1">
                <a:latin typeface="+mn-lt"/>
              </a:rPr>
              <a:t>tombe</a:t>
            </a:r>
            <a:r>
              <a:rPr lang="en-GB" altLang="it-IT" sz="2400" b="1" dirty="0">
                <a:latin typeface="+mn-lt"/>
              </a:rPr>
              <a:t> </a:t>
            </a:r>
            <a:r>
              <a:rPr lang="en-GB" altLang="it-IT" sz="2400" b="1" dirty="0" err="1">
                <a:latin typeface="+mn-lt"/>
              </a:rPr>
              <a:t>ai</a:t>
            </a:r>
            <a:r>
              <a:rPr lang="en-GB" altLang="it-IT" sz="2400" b="1" dirty="0">
                <a:latin typeface="+mn-lt"/>
              </a:rPr>
              <a:t> tempi di </a:t>
            </a:r>
            <a:r>
              <a:rPr lang="en-GB" altLang="it-IT" sz="2400" b="1" dirty="0" err="1">
                <a:latin typeface="+mn-lt"/>
              </a:rPr>
              <a:t>Gesù</a:t>
            </a:r>
            <a:endParaRPr lang="it-IT" altLang="it-IT" sz="2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367774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6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5" name="Picture 3" descr="Bpp0015 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494" y="179388"/>
            <a:ext cx="8101012" cy="649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8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385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8" name="Picture 2" descr="z Bpp0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676" y="115889"/>
            <a:ext cx="6327775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03448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43797"/>
            <a:ext cx="10058400" cy="657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5656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379740" y="98772"/>
            <a:ext cx="9432521" cy="737940"/>
          </a:xfrm>
          <a:solidFill>
            <a:srgbClr val="FFFFE5"/>
          </a:solidFill>
          <a:ln>
            <a:solidFill>
              <a:srgbClr val="99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it-IT" altLang="it-IT" sz="1800" b="1" dirty="0">
                <a:solidFill>
                  <a:srgbClr val="000000"/>
                </a:solidFill>
              </a:rPr>
              <a:t>Monastero di S. Caterina sul Monte Sinai </a:t>
            </a:r>
            <a:r>
              <a:rPr lang="it-IT" altLang="it-IT" sz="1800" b="1" dirty="0" smtClean="0">
                <a:solidFill>
                  <a:srgbClr val="000000"/>
                </a:solidFill>
              </a:rPr>
              <a:t>dove </a:t>
            </a:r>
            <a:r>
              <a:rPr lang="it-IT" altLang="it-IT" sz="1800" b="1" dirty="0">
                <a:solidFill>
                  <a:srgbClr val="000000"/>
                </a:solidFill>
              </a:rPr>
              <a:t>si scoprì nel XIX sec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it-IT" altLang="it-IT" sz="1800" b="1" dirty="0">
                <a:solidFill>
                  <a:srgbClr val="000000"/>
                </a:solidFill>
              </a:rPr>
              <a:t>un antichissimo codice del Nuovo Testamento </a:t>
            </a:r>
            <a:r>
              <a:rPr lang="it-IT" altLang="it-IT" sz="1800" b="1" dirty="0" smtClean="0">
                <a:solidFill>
                  <a:srgbClr val="000000"/>
                </a:solidFill>
              </a:rPr>
              <a:t>chiamato </a:t>
            </a:r>
            <a:r>
              <a:rPr lang="it-IT" altLang="it-IT" sz="1800" b="1" dirty="0">
                <a:solidFill>
                  <a:srgbClr val="000000"/>
                </a:solidFill>
              </a:rPr>
              <a:t>“codice sinaitico”</a:t>
            </a:r>
          </a:p>
        </p:txBody>
      </p:sp>
      <p:pic>
        <p:nvPicPr>
          <p:cNvPr id="31749" name="Picture 5" descr="Bpp0016 b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" t="1744" r="1049" b="1305"/>
          <a:stretch/>
        </p:blipFill>
        <p:spPr bwMode="auto">
          <a:xfrm>
            <a:off x="2747628" y="908720"/>
            <a:ext cx="6696744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317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23392" y="1412874"/>
            <a:ext cx="5112568" cy="3672309"/>
          </a:xfrm>
          <a:solidFill>
            <a:srgbClr val="FFFFCC"/>
          </a:solidFill>
          <a:ln>
            <a:solidFill>
              <a:srgbClr val="99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it-IT" altLang="it-IT" sz="2500" dirty="0"/>
              <a:t>Su ambedue le facciate </a:t>
            </a:r>
            <a:r>
              <a:rPr lang="it-IT" altLang="it-IT" sz="2500" dirty="0" smtClean="0"/>
              <a:t/>
            </a:r>
            <a:br>
              <a:rPr lang="it-IT" altLang="it-IT" sz="2500" dirty="0" smtClean="0"/>
            </a:br>
            <a:r>
              <a:rPr lang="it-IT" altLang="it-IT" sz="2500" dirty="0" smtClean="0"/>
              <a:t>di </a:t>
            </a:r>
            <a:r>
              <a:rPr lang="it-IT" altLang="it-IT" sz="2500" dirty="0"/>
              <a:t>questo pezzetto di papiro</a:t>
            </a:r>
            <a:br>
              <a:rPr lang="it-IT" altLang="it-IT" sz="2500" dirty="0"/>
            </a:br>
            <a:r>
              <a:rPr lang="it-IT" altLang="it-IT" sz="2500" dirty="0"/>
              <a:t>del 120 – 150 d.C. </a:t>
            </a:r>
            <a:r>
              <a:rPr lang="it-IT" altLang="it-IT" sz="2500" dirty="0" smtClean="0"/>
              <a:t/>
            </a:r>
            <a:br>
              <a:rPr lang="it-IT" altLang="it-IT" sz="2500" dirty="0" smtClean="0"/>
            </a:br>
            <a:r>
              <a:rPr lang="it-IT" altLang="it-IT" sz="2500" dirty="0" smtClean="0"/>
              <a:t>si </a:t>
            </a:r>
            <a:r>
              <a:rPr lang="it-IT" altLang="it-IT" sz="2500" dirty="0"/>
              <a:t>trovano i versetti </a:t>
            </a:r>
            <a:r>
              <a:rPr lang="it-IT" altLang="it-IT" sz="2500" dirty="0" smtClean="0"/>
              <a:t/>
            </a:r>
            <a:br>
              <a:rPr lang="it-IT" altLang="it-IT" sz="2500" dirty="0" smtClean="0"/>
            </a:br>
            <a:r>
              <a:rPr lang="it-IT" altLang="it-IT" sz="2500" dirty="0" smtClean="0"/>
              <a:t>del </a:t>
            </a:r>
            <a:r>
              <a:rPr lang="it-IT" altLang="it-IT" sz="2500" dirty="0"/>
              <a:t>vangelo di </a:t>
            </a:r>
            <a:r>
              <a:rPr lang="it-IT" altLang="it-IT" sz="2500" dirty="0" smtClean="0"/>
              <a:t>Giovanni</a:t>
            </a:r>
            <a:endParaRPr lang="it-IT" altLang="it-IT" sz="25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978" y="45000"/>
            <a:ext cx="5584686" cy="676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314" y="1230314"/>
            <a:ext cx="8461375" cy="439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6" name="Picture 2" descr="App00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3" y="333376"/>
            <a:ext cx="2627312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019" name="Picture 3" descr="App00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30" y="348656"/>
            <a:ext cx="5260975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1668" name="Rectangle 4" descr="Papiro"/>
          <p:cNvSpPr>
            <a:spLocks noChangeArrowheads="1"/>
          </p:cNvSpPr>
          <p:nvPr/>
        </p:nvSpPr>
        <p:spPr bwMode="auto">
          <a:xfrm>
            <a:off x="1275855" y="1680997"/>
            <a:ext cx="4608512" cy="2197525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30000"/>
              </a:spcBef>
              <a:buFontTx/>
              <a:buNone/>
            </a:pPr>
            <a:r>
              <a:rPr lang="it-IT" altLang="it-IT" sz="2400" b="1" dirty="0">
                <a:latin typeface="Comic Sans MS" panose="030F0702030302020204" pitchFamily="66" charset="0"/>
              </a:rPr>
              <a:t>Antichi frammenti di papiro </a:t>
            </a:r>
            <a:endParaRPr lang="it-IT" altLang="it-IT" sz="2400" b="1" dirty="0" smtClean="0">
              <a:latin typeface="Comic Sans MS" panose="030F0702030302020204" pitchFamily="66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30000"/>
              </a:spcBef>
              <a:buFontTx/>
              <a:buNone/>
            </a:pPr>
            <a:r>
              <a:rPr lang="it-IT" altLang="it-IT" sz="2400" b="1" dirty="0" smtClean="0">
                <a:latin typeface="Comic Sans MS" panose="030F0702030302020204" pitchFamily="66" charset="0"/>
              </a:rPr>
              <a:t>del </a:t>
            </a:r>
            <a:r>
              <a:rPr lang="it-IT" altLang="it-IT" sz="2400" b="1" u="sng" dirty="0">
                <a:latin typeface="Comic Sans MS" panose="030F0702030302020204" pitchFamily="66" charset="0"/>
              </a:rPr>
              <a:t>vangelo</a:t>
            </a:r>
            <a:r>
              <a:rPr lang="it-IT" altLang="it-IT" sz="2400" b="1" dirty="0">
                <a:latin typeface="Comic Sans MS" panose="030F0702030302020204" pitchFamily="66" charset="0"/>
              </a:rPr>
              <a:t> di Matteo </a:t>
            </a:r>
            <a:endParaRPr lang="it-IT" altLang="it-IT" sz="2400" b="1" dirty="0" smtClean="0">
              <a:latin typeface="Comic Sans MS" panose="030F0702030302020204" pitchFamily="66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30000"/>
              </a:spcBef>
              <a:buFontTx/>
              <a:buNone/>
            </a:pPr>
            <a:r>
              <a:rPr lang="it-IT" altLang="it-IT" sz="2400" b="1" dirty="0" smtClean="0">
                <a:latin typeface="Comic Sans MS" panose="030F0702030302020204" pitchFamily="66" charset="0"/>
              </a:rPr>
              <a:t>del </a:t>
            </a:r>
            <a:r>
              <a:rPr lang="it-IT" altLang="it-IT" sz="2400" b="1" dirty="0">
                <a:latin typeface="Comic Sans MS" panose="030F0702030302020204" pitchFamily="66" charset="0"/>
              </a:rPr>
              <a:t>II sec. </a:t>
            </a:r>
            <a:r>
              <a:rPr lang="it-IT" altLang="it-IT" sz="2400" b="1" dirty="0" err="1" smtClean="0">
                <a:latin typeface="Comic Sans MS" panose="030F0702030302020204" pitchFamily="66" charset="0"/>
              </a:rPr>
              <a:t>d.C</a:t>
            </a:r>
            <a:endParaRPr lang="it-IT" altLang="it-IT" sz="2400" b="1" dirty="0" smtClean="0">
              <a:latin typeface="Comic Sans MS" panose="030F0702030302020204" pitchFamily="66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30000"/>
              </a:spcBef>
              <a:buFontTx/>
              <a:buNone/>
            </a:pPr>
            <a:endParaRPr lang="it-IT" altLang="it-IT" sz="800" b="1" dirty="0">
              <a:latin typeface="Comic Sans MS" panose="030F0702030302020204" pitchFamily="66" charset="0"/>
            </a:endParaRPr>
          </a:p>
        </p:txBody>
      </p:sp>
      <p:sp>
        <p:nvSpPr>
          <p:cNvPr id="241669" name="Line 5"/>
          <p:cNvSpPr>
            <a:spLocks noChangeShapeType="1"/>
          </p:cNvSpPr>
          <p:nvPr/>
        </p:nvSpPr>
        <p:spPr bwMode="auto">
          <a:xfrm flipV="1">
            <a:off x="7092703" y="1268760"/>
            <a:ext cx="971798" cy="671586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1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241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250"/>
                                        <p:tgtEl>
                                          <p:spTgt spid="241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24166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668" grpId="0" animBg="1"/>
      <p:bldP spid="241669" grpId="0" animBg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1000">
              <a:srgbClr val="002060"/>
            </a:gs>
            <a:gs pos="100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3" descr="Stampati"/>
          <p:cNvSpPr>
            <a:spLocks noGrp="1" noChangeArrowheads="1"/>
          </p:cNvSpPr>
          <p:nvPr>
            <p:ph type="body" idx="4294967295"/>
          </p:nvPr>
        </p:nvSpPr>
        <p:spPr>
          <a:xfrm>
            <a:off x="3431704" y="2924944"/>
            <a:ext cx="7236804" cy="2484090"/>
          </a:xfrm>
          <a:noFill/>
          <a:ln>
            <a:noFill/>
            <a:miter lim="800000"/>
            <a:headEnd/>
            <a:tailEnd/>
          </a:ln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it-IT" altLang="it-IT" sz="7200" b="1" dirty="0" smtClean="0">
                <a:solidFill>
                  <a:srgbClr val="FFFFE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L’ultima Cena nell’arte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3" descr="Introduzione 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336550"/>
            <a:ext cx="666115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Picture 3" descr="leonardo-da-vinci-cenacol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1198564"/>
            <a:ext cx="7600950" cy="539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8115" name="Rectangle 4"/>
          <p:cNvSpPr>
            <a:spLocks noChangeArrowheads="1"/>
          </p:cNvSpPr>
          <p:nvPr/>
        </p:nvSpPr>
        <p:spPr bwMode="auto">
          <a:xfrm>
            <a:off x="2265364" y="266700"/>
            <a:ext cx="72104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  <a:latin typeface="Tahoma" panose="020B0604030504040204" pitchFamily="34" charset="0"/>
              </a:rPr>
              <a:t>Cenacolo delle Grazie di Milano venne eseguito da Leonardo Da Vinci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  <a:latin typeface="Tahoma" panose="020B0604030504040204" pitchFamily="34" charset="0"/>
              </a:rPr>
              <a:t>tra il 1495 ed il 1497.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3" descr="leonardo_ultima-cena-r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889" y="1138239"/>
            <a:ext cx="8658225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3" descr="cenacolo Andrea del Sar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9" y="1557339"/>
            <a:ext cx="7197725" cy="460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187" name="Rectangle 4"/>
          <p:cNvSpPr>
            <a:spLocks noChangeArrowheads="1"/>
          </p:cNvSpPr>
          <p:nvPr/>
        </p:nvSpPr>
        <p:spPr bwMode="auto">
          <a:xfrm>
            <a:off x="2624139" y="279400"/>
            <a:ext cx="6035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30000"/>
              </a:spcBef>
              <a:buFontTx/>
              <a:buNone/>
            </a:pPr>
            <a:r>
              <a:rPr lang="it-IT" altLang="it-IT" sz="2400">
                <a:solidFill>
                  <a:schemeClr val="bg1"/>
                </a:solidFill>
              </a:rPr>
              <a:t>Cenacolo di Andrea del Sarto 1527 Firenze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3" descr="cenacolo di Ognissant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50950"/>
            <a:ext cx="7620000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3235" name="Rectangle 4"/>
          <p:cNvSpPr>
            <a:spLocks noChangeArrowheads="1"/>
          </p:cNvSpPr>
          <p:nvPr/>
        </p:nvSpPr>
        <p:spPr bwMode="auto">
          <a:xfrm>
            <a:off x="2208213" y="404814"/>
            <a:ext cx="52133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>
                <a:solidFill>
                  <a:schemeClr val="bg1"/>
                </a:solidFill>
              </a:rPr>
              <a:t>1488 Domenico Ghirlandaio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3" descr="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4365625"/>
            <a:ext cx="6105525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4259" name="Picture 4" descr="1239802367694_Cenacolo_di_Fuligno,_Perugino,_Ultima_ce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1" y="549275"/>
            <a:ext cx="3598863" cy="322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60" name="Rectangle 5"/>
          <p:cNvSpPr>
            <a:spLocks noChangeArrowheads="1"/>
          </p:cNvSpPr>
          <p:nvPr/>
        </p:nvSpPr>
        <p:spPr bwMode="auto">
          <a:xfrm>
            <a:off x="8040689" y="5732463"/>
            <a:ext cx="1874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30000"/>
              </a:spcBef>
              <a:buFontTx/>
              <a:buNone/>
            </a:pPr>
            <a:r>
              <a:rPr lang="it-IT" altLang="it-IT" sz="2400" b="1">
                <a:solidFill>
                  <a:schemeClr val="bg1"/>
                </a:solidFill>
              </a:rPr>
              <a:t>Ghirlandaio</a:t>
            </a:r>
          </a:p>
        </p:txBody>
      </p:sp>
      <p:sp>
        <p:nvSpPr>
          <p:cNvPr id="224261" name="Rectangle 6"/>
          <p:cNvSpPr>
            <a:spLocks noChangeArrowheads="1"/>
          </p:cNvSpPr>
          <p:nvPr/>
        </p:nvSpPr>
        <p:spPr bwMode="auto">
          <a:xfrm>
            <a:off x="4008439" y="192088"/>
            <a:ext cx="1406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it-IT" altLang="it-IT" sz="2400">
                <a:solidFill>
                  <a:schemeClr val="bg1"/>
                </a:solidFill>
              </a:rPr>
              <a:t>Perugino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6" name="Picture 4" descr="- wDSC017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14" y="44451"/>
            <a:ext cx="8639175" cy="647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Rectangle 5"/>
          <p:cNvSpPr>
            <a:spLocks noChangeArrowheads="1"/>
          </p:cNvSpPr>
          <p:nvPr/>
        </p:nvSpPr>
        <p:spPr bwMode="auto">
          <a:xfrm>
            <a:off x="1776413" y="4716463"/>
            <a:ext cx="8640762" cy="2032000"/>
          </a:xfrm>
          <a:prstGeom prst="rect">
            <a:avLst/>
          </a:prstGeom>
          <a:solidFill>
            <a:srgbClr val="FFFFCC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>
                <a:cs typeface="Arial" panose="020B0604020202020204" pitchFamily="34" charset="0"/>
              </a:rPr>
              <a:t>Museo DICESANO di Mantova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cs typeface="Arial" panose="020B0604020202020204" pitchFamily="34" charset="0"/>
              </a:rPr>
              <a:t>Lunettone dell’inizio del Settecento, raffigurante </a:t>
            </a:r>
            <a:r>
              <a:rPr lang="it-IT" altLang="it-IT" sz="1800" b="1">
                <a:cs typeface="Arial" panose="020B0604020202020204" pitchFamily="34" charset="0"/>
              </a:rPr>
              <a:t>l’Ultima Cena; </a:t>
            </a:r>
            <a:endParaRPr lang="it-IT" altLang="it-IT" sz="180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cs typeface="Arial" panose="020B0604020202020204" pitchFamily="34" charset="0"/>
              </a:rPr>
              <a:t>Gesù porge un boccone di pane a Giuda, il quale lo rifiuta, rovesciando la saliera: in questo modo il pittore ha inteso dire che Giuda, con il suo tradimento, si esclude dal numero dei discepoli ai quali Gesù aveva detto: “</a:t>
            </a:r>
            <a:r>
              <a:rPr lang="it-IT" altLang="it-IT" sz="1800" i="1">
                <a:cs typeface="Arial" panose="020B0604020202020204" pitchFamily="34" charset="0"/>
              </a:rPr>
              <a:t>voi siete il sale della terra</a:t>
            </a:r>
            <a:r>
              <a:rPr lang="it-IT" altLang="it-IT" sz="1800">
                <a:cs typeface="Arial" panose="020B0604020202020204" pitchFamily="34" charset="0"/>
              </a:rPr>
              <a:t>”.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cs typeface="Arial" panose="020B0604020202020204" pitchFamily="34" charset="0"/>
              </a:rPr>
              <a:t>Curiosità: fra i cibi sulla tavola spicca un taglio di formaggio grana, mentre in basso è dipinto un cagnolino bianco.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6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5" grpId="0" animBg="1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4" name="Picture 3" descr="07 Cristo Pantocrato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989" y="485775"/>
            <a:ext cx="4772025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8" descr="Gerusalemme a W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6"/>
          <a:stretch/>
        </p:blipFill>
        <p:spPr bwMode="auto">
          <a:xfrm>
            <a:off x="2208213" y="1124743"/>
            <a:ext cx="7804150" cy="5134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6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ttore 2 2"/>
          <p:cNvCxnSpPr/>
          <p:nvPr/>
        </p:nvCxnSpPr>
        <p:spPr>
          <a:xfrm flipH="1">
            <a:off x="8183564" y="2852739"/>
            <a:ext cx="720725" cy="7207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808163" y="416149"/>
            <a:ext cx="8604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30000"/>
              </a:spcBef>
              <a:buFontTx/>
              <a:buNone/>
            </a:pPr>
            <a:r>
              <a:rPr lang="it-IT" altLang="it-IT" sz="1800" b="1" dirty="0">
                <a:solidFill>
                  <a:schemeClr val="bg1"/>
                </a:solidFill>
              </a:rPr>
              <a:t>Vista di Betlemme da Gerusalemme, è visibile il muro che circonda Betlemme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48148E-6 L 3.05556E-6 1.48148E-6 C -0.00209 -0.00348 -0.00417 -0.00695 -0.00608 -0.01065 C -0.00678 -0.01181 -0.00712 -0.01366 -0.00816 -0.01459 C -0.0099 -0.01598 -0.01407 -0.01713 -0.01407 -0.01713 C -0.02726 -0.03033 -0.01129 -0.01528 -0.02101 -0.02246 C -0.03091 -0.02963 -0.02327 -0.02662 -0.03108 -0.02917 C -0.03421 -0.03195 -0.03577 -0.0338 -0.04011 -0.03449 L -0.05816 -0.03704 C -0.08212 -0.03681 -0.10608 -0.03704 -0.13004 -0.03588 C -0.13212 -0.03565 -0.13403 -0.03403 -0.13612 -0.0331 L -0.13907 -0.03195 C -0.15035 -0.0206 -0.13612 -0.03426 -0.14705 -0.02523 C -0.14844 -0.02408 -0.14966 -0.02246 -0.15105 -0.0213 C -0.15313 -0.01945 -0.15504 -0.0176 -0.15712 -0.01598 L -0.16007 -0.0132 C -0.16077 -0.01181 -0.16112 -0.01019 -0.16216 -0.00926 C -0.16389 -0.00718 -0.16615 -0.00579 -0.16806 -0.00394 C -0.1691 -0.00301 -0.17014 -0.00232 -0.17101 -0.00116 C -0.17309 0.00139 -0.17431 0.00555 -0.17709 0.00671 C -0.18073 0.00833 -0.17969 0.0074 -0.18299 0.01065 C -0.18438 0.01203 -0.18559 0.01365 -0.18716 0.01481 C -0.18889 0.01597 -0.19132 0.01574 -0.19306 0.01736 C -0.1941 0.01828 -0.19497 0.01967 -0.19601 0.02014 C -0.19966 0.02106 -0.20348 0.02083 -0.20712 0.02129 C -0.20938 0.02176 -0.21181 0.02199 -0.21407 0.02268 C -0.21684 0.02338 -0.21928 0.02477 -0.22205 0.02546 C -0.22674 0.02615 -0.23143 0.02615 -0.23612 0.02662 C -0.2823 0.0368 -0.24514 0.02916 -0.36511 0.02662 C -0.36841 0.02662 -0.37188 0.025 -0.375 0.02407 C -0.3783 0.02315 -0.38178 0.02268 -0.38507 0.02129 C -0.38612 0.02083 -0.38698 0.02037 -0.38803 0.02014 C -0.39063 0.01944 -0.39341 0.01921 -0.39601 0.01875 C -0.39775 0.01828 -0.39931 0.01782 -0.40105 0.01736 C -0.40539 0.01643 -0.40973 0.01551 -0.41407 0.01481 L -0.41997 0.00949 L -0.42309 0.00671 L -0.42396 0.00532 " pathEditMode="relative" ptsTypes="AAAAAAAAAAAAAAAAAAAAAAAAAAAAAAAAAAAA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8" name="Picture 3" descr="5654_1135020187501_1587216479_325527_8319759_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1047750"/>
            <a:ext cx="6350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9379" name="Rectangle 4"/>
          <p:cNvSpPr>
            <a:spLocks noChangeArrowheads="1"/>
          </p:cNvSpPr>
          <p:nvPr/>
        </p:nvSpPr>
        <p:spPr bwMode="auto">
          <a:xfrm>
            <a:off x="2208214" y="260350"/>
            <a:ext cx="36464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chemeClr val="bg1"/>
                </a:solidFill>
              </a:rPr>
              <a:t>La pietà del Michelangelo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 descr="Betlemme92 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1268413"/>
            <a:ext cx="6762750" cy="50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6"/>
          <p:cNvSpPr>
            <a:spLocks noChangeArrowheads="1"/>
          </p:cNvSpPr>
          <p:nvPr/>
        </p:nvSpPr>
        <p:spPr bwMode="auto">
          <a:xfrm>
            <a:off x="2879725" y="549276"/>
            <a:ext cx="6432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30000"/>
              </a:spcBef>
              <a:buFontTx/>
              <a:buNone/>
            </a:pPr>
            <a:r>
              <a:rPr lang="it-IT" altLang="it-IT" sz="1800" b="1">
                <a:solidFill>
                  <a:schemeClr val="bg1"/>
                </a:solidFill>
              </a:rPr>
              <a:t>Muro che circonda Betlemme visto dal territorio d’ Israele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Bethlehem mosch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836613"/>
            <a:ext cx="3238500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5"/>
          <p:cNvSpPr>
            <a:spLocks noChangeArrowheads="1"/>
          </p:cNvSpPr>
          <p:nvPr/>
        </p:nvSpPr>
        <p:spPr bwMode="auto">
          <a:xfrm>
            <a:off x="7104063" y="1720850"/>
            <a:ext cx="2736850" cy="341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  <a:latin typeface="Tahoma" panose="020B0604030504040204" pitchFamily="34" charset="0"/>
              </a:rPr>
              <a:t>Moschea a Betlemme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  <a:latin typeface="Tahoma" panose="020B0604030504040204" pitchFamily="34" charset="0"/>
              </a:rPr>
              <a:t>costruita nel 1860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</a:rPr>
              <a:t>Fu costruita per commemorare la visita del califfo ‘Omar a Betlemme, al momento della sua conquista da parte dei musulmani.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</a:rPr>
              <a:t>È l'unica moschea di Betlemme.</a:t>
            </a:r>
            <a:endParaRPr lang="it-IT" altLang="it-IT" sz="180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614" y="657226"/>
            <a:ext cx="7724775" cy="579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ttangolo 2"/>
          <p:cNvSpPr>
            <a:spLocks noChangeArrowheads="1"/>
          </p:cNvSpPr>
          <p:nvPr/>
        </p:nvSpPr>
        <p:spPr bwMode="auto">
          <a:xfrm>
            <a:off x="4343400" y="188913"/>
            <a:ext cx="3505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  <a:latin typeface="Tahoma" panose="020B0604030504040204" pitchFamily="34" charset="0"/>
              </a:rPr>
              <a:t>Betlemme: Basilica della Natività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842294" y="692150"/>
            <a:ext cx="8507412" cy="5473700"/>
          </a:xfrm>
          <a:noFill/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it-IT" altLang="it-IT" b="1" dirty="0" smtClean="0"/>
              <a:t>Il tempo del Nuovo Testamento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it-IT" altLang="it-IT" sz="2400" dirty="0"/>
          </a:p>
          <a:p>
            <a:pPr eaLnBrk="1" hangingPunct="1">
              <a:lnSpc>
                <a:spcPct val="150000"/>
              </a:lnSpc>
            </a:pPr>
            <a:r>
              <a:rPr lang="it-IT" altLang="it-IT" sz="2800" b="1" dirty="0"/>
              <a:t>6</a:t>
            </a:r>
            <a:r>
              <a:rPr lang="it-IT" altLang="it-IT" sz="2400" dirty="0"/>
              <a:t> –</a:t>
            </a:r>
            <a:r>
              <a:rPr lang="it-IT" altLang="it-IT" sz="2800" b="1" dirty="0"/>
              <a:t> 7</a:t>
            </a:r>
            <a:r>
              <a:rPr lang="it-IT" altLang="it-IT" sz="2400" b="1" dirty="0"/>
              <a:t> circa</a:t>
            </a:r>
            <a:r>
              <a:rPr lang="it-IT" altLang="it-IT" sz="2400" dirty="0"/>
              <a:t>    </a:t>
            </a:r>
            <a:r>
              <a:rPr lang="it-IT" altLang="it-IT" sz="2400" b="1" u="sng" dirty="0"/>
              <a:t>a</a:t>
            </a:r>
            <a:r>
              <a:rPr lang="it-IT" altLang="it-IT" sz="2400" dirty="0"/>
              <a:t>.C.    A Betlemme nasce  Gesù</a:t>
            </a:r>
          </a:p>
          <a:p>
            <a:pPr eaLnBrk="1" hangingPunct="1">
              <a:lnSpc>
                <a:spcPct val="150000"/>
              </a:lnSpc>
            </a:pPr>
            <a:r>
              <a:rPr lang="it-IT" altLang="it-IT" sz="2800" b="1" dirty="0"/>
              <a:t>27</a:t>
            </a:r>
            <a:r>
              <a:rPr lang="it-IT" altLang="it-IT" sz="2400" dirty="0"/>
              <a:t> </a:t>
            </a:r>
            <a:r>
              <a:rPr lang="it-IT" altLang="it-IT" sz="2400" b="1" dirty="0"/>
              <a:t>circa</a:t>
            </a:r>
            <a:r>
              <a:rPr lang="it-IT" altLang="it-IT" sz="2400" dirty="0"/>
              <a:t>  </a:t>
            </a:r>
            <a:r>
              <a:rPr lang="it-IT" altLang="it-IT" sz="2400" dirty="0" err="1"/>
              <a:t>d</a:t>
            </a:r>
            <a:r>
              <a:rPr lang="it-IT" altLang="it-IT" sz="2400" b="1" u="sng" dirty="0" err="1"/>
              <a:t>.C</a:t>
            </a:r>
            <a:r>
              <a:rPr lang="it-IT" altLang="it-IT" sz="2400" dirty="0"/>
              <a:t>    Ministero di Giovanni Battista, 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it-IT" altLang="it-IT" sz="2400" dirty="0"/>
              <a:t>Battesimo di Gesù e inizio del suo ministero pubblico </a:t>
            </a:r>
          </a:p>
          <a:p>
            <a:pPr eaLnBrk="1" hangingPunct="1">
              <a:lnSpc>
                <a:spcPct val="150000"/>
              </a:lnSpc>
            </a:pPr>
            <a:r>
              <a:rPr lang="it-IT" altLang="it-IT" sz="2800" b="1" dirty="0"/>
              <a:t>30</a:t>
            </a:r>
            <a:r>
              <a:rPr lang="it-IT" altLang="it-IT" sz="2400" dirty="0"/>
              <a:t> c.  d</a:t>
            </a:r>
            <a:r>
              <a:rPr lang="it-IT" altLang="it-IT" sz="2400" b="1" u="sng" dirty="0"/>
              <a:t>.C</a:t>
            </a:r>
            <a:r>
              <a:rPr lang="it-IT" altLang="it-IT" sz="2400" u="sng" dirty="0"/>
              <a:t>.</a:t>
            </a:r>
            <a:r>
              <a:rPr lang="it-IT" altLang="it-IT" sz="2400" dirty="0"/>
              <a:t> Morte e resurrezione di Gesù</a:t>
            </a:r>
          </a:p>
          <a:p>
            <a:pPr eaLnBrk="1" hangingPunct="1">
              <a:lnSpc>
                <a:spcPct val="150000"/>
              </a:lnSpc>
            </a:pPr>
            <a:r>
              <a:rPr lang="it-IT" altLang="it-IT" sz="2800" b="1" dirty="0"/>
              <a:t>37 </a:t>
            </a:r>
            <a:r>
              <a:rPr lang="it-IT" altLang="it-IT" sz="2400" dirty="0"/>
              <a:t> c.  d</a:t>
            </a:r>
            <a:r>
              <a:rPr lang="it-IT" altLang="it-IT" sz="2400" u="sng" dirty="0"/>
              <a:t>.C.</a:t>
            </a:r>
            <a:r>
              <a:rPr lang="it-IT" altLang="it-IT" sz="2400" dirty="0"/>
              <a:t> Conversione di  Paolo (Saul di Tarso)</a:t>
            </a:r>
          </a:p>
          <a:p>
            <a:pPr eaLnBrk="1" hangingPunct="1">
              <a:lnSpc>
                <a:spcPct val="150000"/>
              </a:lnSpc>
            </a:pPr>
            <a:r>
              <a:rPr lang="it-IT" altLang="it-IT" sz="2800" b="1" dirty="0"/>
              <a:t>65</a:t>
            </a:r>
            <a:r>
              <a:rPr lang="it-IT" altLang="it-IT" sz="2400" dirty="0"/>
              <a:t>  c.  d</a:t>
            </a:r>
            <a:r>
              <a:rPr lang="it-IT" altLang="it-IT" sz="2400" u="sng" dirty="0"/>
              <a:t>.C.</a:t>
            </a:r>
            <a:r>
              <a:rPr lang="it-IT" altLang="it-IT" sz="2400" dirty="0"/>
              <a:t> finale imprigionamento e morte di Paolo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613" y="3644900"/>
            <a:ext cx="3892550" cy="291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3068639"/>
            <a:ext cx="2114550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404814"/>
            <a:ext cx="2605087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Immagin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589" y="404814"/>
            <a:ext cx="4219575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ttangolo 1"/>
          <p:cNvSpPr>
            <a:spLocks noChangeArrowheads="1"/>
          </p:cNvSpPr>
          <p:nvPr/>
        </p:nvSpPr>
        <p:spPr bwMode="auto">
          <a:xfrm>
            <a:off x="371364" y="905232"/>
            <a:ext cx="11449272" cy="5047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it-IT" altLang="it-IT" sz="2200" dirty="0">
                <a:latin typeface="+mn-lt"/>
              </a:rPr>
              <a:t>La prima testimonianza di una grotta a Betlemme come luogo di nascita di Cristo è negli scritti di </a:t>
            </a:r>
            <a:r>
              <a:rPr lang="it-IT" altLang="it-IT" sz="2200" b="1" dirty="0">
                <a:latin typeface="+mn-lt"/>
              </a:rPr>
              <a:t>Giustino martire</a:t>
            </a:r>
            <a:r>
              <a:rPr lang="it-IT" altLang="it-IT" sz="2200" dirty="0">
                <a:latin typeface="+mn-lt"/>
              </a:rPr>
              <a:t> intorno al 160 </a:t>
            </a:r>
            <a:r>
              <a:rPr lang="it-IT" altLang="it-IT" sz="2200" dirty="0" smtClean="0">
                <a:latin typeface="+mn-lt"/>
              </a:rPr>
              <a:t>d.C</a:t>
            </a:r>
            <a:r>
              <a:rPr lang="it-IT" altLang="it-IT" sz="2200" dirty="0">
                <a:latin typeface="+mn-lt"/>
              </a:rPr>
              <a:t>. 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it-IT" altLang="it-IT" sz="2200" dirty="0">
                <a:latin typeface="+mn-lt"/>
              </a:rPr>
              <a:t>La tradizione è attestata anche da Origene ed Eusebio nel 3 ° secolo. 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it-IT" altLang="it-IT" sz="2200" dirty="0">
                <a:latin typeface="+mn-lt"/>
              </a:rPr>
              <a:t>Nel 326, Costantino e sua madre </a:t>
            </a:r>
            <a:r>
              <a:rPr lang="it-IT" altLang="it-IT" sz="2200" b="1" dirty="0">
                <a:latin typeface="+mn-lt"/>
              </a:rPr>
              <a:t>S. Helena</a:t>
            </a:r>
            <a:r>
              <a:rPr lang="it-IT" altLang="it-IT" sz="2200" dirty="0">
                <a:latin typeface="+mn-lt"/>
              </a:rPr>
              <a:t> commissionarono uno </a:t>
            </a:r>
            <a:r>
              <a:rPr lang="it-IT" altLang="it-IT" sz="2200" b="1" dirty="0">
                <a:latin typeface="+mn-lt"/>
              </a:rPr>
              <a:t>chiesa</a:t>
            </a:r>
            <a:r>
              <a:rPr lang="it-IT" altLang="it-IT" sz="2200" dirty="0">
                <a:latin typeface="+mn-lt"/>
              </a:rPr>
              <a:t> sopra la grotta.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it-IT" altLang="it-IT" sz="2200" dirty="0">
                <a:latin typeface="+mn-lt"/>
              </a:rPr>
              <a:t> Questa prima chiesa, del 339, aveva una pianta ottagonale. 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it-IT" altLang="it-IT" sz="2200" b="1" dirty="0">
                <a:latin typeface="+mn-lt"/>
              </a:rPr>
              <a:t>San. Gerolamo</a:t>
            </a:r>
            <a:r>
              <a:rPr lang="it-IT" altLang="it-IT" sz="2200" dirty="0">
                <a:latin typeface="+mn-lt"/>
              </a:rPr>
              <a:t> ha vissuto e lavorato a Betlemme dal 384 </a:t>
            </a:r>
            <a:r>
              <a:rPr lang="it-IT" altLang="it-IT" sz="2200" dirty="0" err="1">
                <a:latin typeface="+mn-lt"/>
              </a:rPr>
              <a:t>dC</a:t>
            </a:r>
            <a:r>
              <a:rPr lang="it-IT" altLang="it-IT" sz="2200" dirty="0">
                <a:latin typeface="+mn-lt"/>
              </a:rPr>
              <a:t>, e fu sepolto in una grotta sotto la chiesa della Natività. 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it-IT" altLang="it-IT" sz="2200" dirty="0">
                <a:latin typeface="+mn-lt"/>
              </a:rPr>
              <a:t>La chiesa costantiniana fu distrutto da </a:t>
            </a:r>
            <a:r>
              <a:rPr lang="it-IT" altLang="it-IT" sz="2200" b="1" dirty="0">
                <a:latin typeface="+mn-lt"/>
              </a:rPr>
              <a:t>Giustiniano</a:t>
            </a:r>
            <a:r>
              <a:rPr lang="it-IT" altLang="it-IT" sz="2200" dirty="0">
                <a:latin typeface="+mn-lt"/>
              </a:rPr>
              <a:t> nel </a:t>
            </a:r>
            <a:r>
              <a:rPr lang="it-IT" altLang="it-IT" sz="2200" b="1" dirty="0">
                <a:latin typeface="+mn-lt"/>
              </a:rPr>
              <a:t>530 </a:t>
            </a:r>
            <a:r>
              <a:rPr lang="it-IT" altLang="it-IT" sz="2200" b="1" dirty="0" err="1" smtClean="0">
                <a:latin typeface="+mn-lt"/>
              </a:rPr>
              <a:t>d.C</a:t>
            </a:r>
            <a:r>
              <a:rPr lang="it-IT" altLang="it-IT" sz="2200" dirty="0" smtClean="0">
                <a:latin typeface="+mn-lt"/>
              </a:rPr>
              <a:t>, </a:t>
            </a:r>
            <a:r>
              <a:rPr lang="it-IT" altLang="it-IT" sz="2200" dirty="0">
                <a:latin typeface="+mn-lt"/>
              </a:rPr>
              <a:t>che ha costruito la chiesa molto più grande che rimane oggi.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89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grottadibetlemmekk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981075"/>
            <a:ext cx="71977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5"/>
          <p:cNvSpPr>
            <a:spLocks noChangeArrowheads="1"/>
          </p:cNvSpPr>
          <p:nvPr/>
        </p:nvSpPr>
        <p:spPr bwMode="auto">
          <a:xfrm>
            <a:off x="2566989" y="336550"/>
            <a:ext cx="1557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it-IT" altLang="it-IT" sz="2400">
                <a:solidFill>
                  <a:schemeClr val="bg1"/>
                </a:solidFill>
              </a:rPr>
              <a:t>Betlemme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0"/>
            <a:ext cx="9093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Introduzione 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3141664"/>
            <a:ext cx="4318000" cy="336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6" descr="nativita1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260350"/>
            <a:ext cx="3959225" cy="385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Rectangle 7"/>
          <p:cNvSpPr>
            <a:spLocks noChangeArrowheads="1"/>
          </p:cNvSpPr>
          <p:nvPr/>
        </p:nvSpPr>
        <p:spPr bwMode="auto">
          <a:xfrm>
            <a:off x="2424113" y="4292601"/>
            <a:ext cx="2463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it-IT" altLang="it-IT" sz="1800">
                <a:solidFill>
                  <a:schemeClr val="bg1"/>
                </a:solidFill>
                <a:latin typeface="Tahoma" panose="020B0604030504040204" pitchFamily="34" charset="0"/>
              </a:rPr>
              <a:t>Duccio di Buoninsegna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nativita  Giot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825" y="1052514"/>
            <a:ext cx="5340350" cy="539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angle 5"/>
          <p:cNvSpPr>
            <a:spLocks noChangeArrowheads="1"/>
          </p:cNvSpPr>
          <p:nvPr/>
        </p:nvSpPr>
        <p:spPr bwMode="auto">
          <a:xfrm>
            <a:off x="2192339" y="268288"/>
            <a:ext cx="78073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30000"/>
              </a:spcBef>
              <a:buFontTx/>
              <a:buNone/>
            </a:pPr>
            <a:r>
              <a:rPr lang="it-IT" altLang="it-IT" sz="2800">
                <a:solidFill>
                  <a:schemeClr val="bg1"/>
                </a:solidFill>
              </a:rPr>
              <a:t>Giotto, natività Cappella degli Scrovegni Padova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 descr="Ghirlandaio_Nativit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981075"/>
            <a:ext cx="3962400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4"/>
          <p:cNvSpPr>
            <a:spLocks noChangeArrowheads="1"/>
          </p:cNvSpPr>
          <p:nvPr/>
        </p:nvSpPr>
        <p:spPr bwMode="auto">
          <a:xfrm>
            <a:off x="2208214" y="188914"/>
            <a:ext cx="57102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it-IT" altLang="it-IT">
                <a:solidFill>
                  <a:schemeClr val="bg1"/>
                </a:solidFill>
                <a:latin typeface="Tahoma" panose="020B0604030504040204" pitchFamily="34" charset="0"/>
              </a:rPr>
              <a:t>La natività del Ghirlandaio</a:t>
            </a:r>
            <a:endParaRPr lang="it-IT" alt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 descr="Nativita-della-Vergine Carpacc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639" y="1125539"/>
            <a:ext cx="5292725" cy="529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Rectangle 4"/>
          <p:cNvSpPr>
            <a:spLocks noChangeArrowheads="1"/>
          </p:cNvSpPr>
          <p:nvPr/>
        </p:nvSpPr>
        <p:spPr bwMode="auto">
          <a:xfrm>
            <a:off x="1992313" y="220663"/>
            <a:ext cx="7848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</a:rPr>
              <a:t>Vittore Carpaccio: </a:t>
            </a:r>
            <a:r>
              <a:rPr lang="it-IT" altLang="it-IT" sz="1800" b="1">
                <a:solidFill>
                  <a:schemeClr val="bg1"/>
                </a:solidFill>
              </a:rPr>
              <a:t>Natività di Maria  </a:t>
            </a:r>
            <a:r>
              <a:rPr lang="it-IT" altLang="it-IT" sz="1800">
                <a:solidFill>
                  <a:schemeClr val="bg1"/>
                </a:solidFill>
              </a:rPr>
              <a:t>1504-08</a:t>
            </a:r>
            <a:br>
              <a:rPr lang="it-IT" altLang="it-IT" sz="1800">
                <a:solidFill>
                  <a:schemeClr val="bg1"/>
                </a:solidFill>
              </a:rPr>
            </a:br>
            <a:r>
              <a:rPr lang="it-IT" altLang="it-IT" sz="1800">
                <a:solidFill>
                  <a:schemeClr val="bg1"/>
                </a:solidFill>
              </a:rPr>
              <a:t>Tempera su tela, 126 x 128 cm   Accademia Carrara, Bergamo</a:t>
            </a:r>
            <a:r>
              <a:rPr lang="it-IT" altLang="it-IT" sz="180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endParaRPr lang="it-IT" altLang="it-IT" sz="12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 descr="natività Corregg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549276"/>
            <a:ext cx="7677150" cy="575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- z Il mondo - satellite di notte b +++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0" y="1484313"/>
            <a:ext cx="899795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9892" name="Picture 4" descr="star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4" y="2349501"/>
            <a:ext cx="1158875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9893" name="Rectangle 5"/>
          <p:cNvSpPr>
            <a:spLocks noChangeArrowheads="1"/>
          </p:cNvSpPr>
          <p:nvPr/>
        </p:nvSpPr>
        <p:spPr bwMode="auto">
          <a:xfrm>
            <a:off x="7319964" y="1704975"/>
            <a:ext cx="1239837" cy="376238"/>
          </a:xfrm>
          <a:prstGeom prst="rect">
            <a:avLst/>
          </a:prstGeom>
          <a:solidFill>
            <a:srgbClr val="FCFAA4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1800">
                <a:latin typeface="Comic Sans MS" panose="030F0702030302020204" pitchFamily="66" charset="0"/>
              </a:rPr>
              <a:t>Betlemme</a:t>
            </a:r>
          </a:p>
        </p:txBody>
      </p:sp>
      <p:sp>
        <p:nvSpPr>
          <p:cNvPr id="549894" name="Line 6"/>
          <p:cNvSpPr>
            <a:spLocks noChangeShapeType="1"/>
          </p:cNvSpPr>
          <p:nvPr/>
        </p:nvSpPr>
        <p:spPr bwMode="auto">
          <a:xfrm flipH="1">
            <a:off x="7104063" y="2205039"/>
            <a:ext cx="792162" cy="719137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198" name="Rectangle 7"/>
          <p:cNvSpPr>
            <a:spLocks noChangeArrowheads="1"/>
          </p:cNvSpPr>
          <p:nvPr/>
        </p:nvSpPr>
        <p:spPr bwMode="auto">
          <a:xfrm>
            <a:off x="8759825" y="476250"/>
            <a:ext cx="184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900">
                <a:solidFill>
                  <a:schemeClr val="bg1"/>
                </a:solidFill>
              </a:rPr>
              <a:t>*</a:t>
            </a:r>
          </a:p>
        </p:txBody>
      </p:sp>
      <p:sp>
        <p:nvSpPr>
          <p:cNvPr id="8199" name="Rectangle 8"/>
          <p:cNvSpPr>
            <a:spLocks noChangeArrowheads="1"/>
          </p:cNvSpPr>
          <p:nvPr/>
        </p:nvSpPr>
        <p:spPr bwMode="auto">
          <a:xfrm>
            <a:off x="8759825" y="476250"/>
            <a:ext cx="184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900">
                <a:solidFill>
                  <a:schemeClr val="bg1"/>
                </a:solidFill>
              </a:rPr>
              <a:t>*</a:t>
            </a:r>
          </a:p>
        </p:txBody>
      </p:sp>
      <p:sp>
        <p:nvSpPr>
          <p:cNvPr id="8200" name="Rectangle 9"/>
          <p:cNvSpPr>
            <a:spLocks noChangeArrowheads="1"/>
          </p:cNvSpPr>
          <p:nvPr/>
        </p:nvSpPr>
        <p:spPr bwMode="auto">
          <a:xfrm>
            <a:off x="6743700" y="549275"/>
            <a:ext cx="184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900">
                <a:solidFill>
                  <a:schemeClr val="bg1"/>
                </a:solidFill>
              </a:rPr>
              <a:t>*</a:t>
            </a:r>
          </a:p>
        </p:txBody>
      </p:sp>
      <p:sp>
        <p:nvSpPr>
          <p:cNvPr id="8201" name="Rectangle 10"/>
          <p:cNvSpPr>
            <a:spLocks noChangeArrowheads="1"/>
          </p:cNvSpPr>
          <p:nvPr/>
        </p:nvSpPr>
        <p:spPr bwMode="auto">
          <a:xfrm>
            <a:off x="9191625" y="908050"/>
            <a:ext cx="184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900">
                <a:solidFill>
                  <a:schemeClr val="bg1"/>
                </a:solidFill>
              </a:rPr>
              <a:t>*</a:t>
            </a:r>
          </a:p>
        </p:txBody>
      </p:sp>
      <p:sp>
        <p:nvSpPr>
          <p:cNvPr id="8202" name="Rectangle 11"/>
          <p:cNvSpPr>
            <a:spLocks noChangeArrowheads="1"/>
          </p:cNvSpPr>
          <p:nvPr/>
        </p:nvSpPr>
        <p:spPr bwMode="auto">
          <a:xfrm>
            <a:off x="2495550" y="476250"/>
            <a:ext cx="184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900">
                <a:solidFill>
                  <a:schemeClr val="bg1"/>
                </a:solidFill>
              </a:rPr>
              <a:t>*</a:t>
            </a:r>
          </a:p>
        </p:txBody>
      </p:sp>
      <p:pic>
        <p:nvPicPr>
          <p:cNvPr id="549900" name="Picture 12" descr="-  comete-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260351"/>
            <a:ext cx="1044575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49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49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5498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498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549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549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9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9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49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5499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9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5498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9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5498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9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9893" grpId="0" animBg="1"/>
      <p:bldP spid="549893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3" descr="Pinturicchio_Spello_Nativ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549275"/>
            <a:ext cx="6096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4"/>
          <p:cNvSpPr>
            <a:spLocks noChangeArrowheads="1"/>
          </p:cNvSpPr>
          <p:nvPr/>
        </p:nvSpPr>
        <p:spPr bwMode="auto">
          <a:xfrm>
            <a:off x="1954213" y="92076"/>
            <a:ext cx="82851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  <a:latin typeface="Tahoma" panose="020B0604030504040204" pitchFamily="34" charset="0"/>
              </a:rPr>
              <a:t>Natività di Bernardino di Betto, detto il Pinturicchio (cappella Baglioni a Spello)</a:t>
            </a:r>
            <a:endParaRPr lang="it-IT" altLang="it-IT" sz="12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3" descr="Nativit%C3%A0%20con%20S_Francesco%20e%20S_Lorenzo_Palerm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981075"/>
            <a:ext cx="3962400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Rectangle 4"/>
          <p:cNvSpPr>
            <a:spLocks noChangeArrowheads="1"/>
          </p:cNvSpPr>
          <p:nvPr/>
        </p:nvSpPr>
        <p:spPr bwMode="auto">
          <a:xfrm>
            <a:off x="4364039" y="333375"/>
            <a:ext cx="3463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it-IT" altLang="it-IT" sz="2400">
                <a:solidFill>
                  <a:schemeClr val="bg1"/>
                </a:solidFill>
              </a:rPr>
              <a:t>Natività del Caravaggio</a:t>
            </a:r>
            <a:endParaRPr lang="it-IT" altLang="it-IT" sz="24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6" descr="birth-baby-jesus-1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939" y="387350"/>
            <a:ext cx="4556125" cy="608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 descr="Immagine 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025" y="53975"/>
            <a:ext cx="8997950" cy="675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2640014" y="260350"/>
            <a:ext cx="7056437" cy="941388"/>
          </a:xfrm>
          <a:prstGeom prst="rect">
            <a:avLst/>
          </a:prstGeom>
          <a:solidFill>
            <a:srgbClr val="FFFF99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30000"/>
              </a:spcBef>
              <a:defRPr/>
            </a:pPr>
            <a:r>
              <a:rPr lang="it-IT" sz="2400" b="1" dirty="0">
                <a:latin typeface="+mj-lt"/>
              </a:rPr>
              <a:t>Ravenna: Basilica San Apollinare Sec. VI</a:t>
            </a:r>
          </a:p>
          <a:p>
            <a:pPr algn="ctr">
              <a:spcBef>
                <a:spcPct val="30000"/>
              </a:spcBef>
              <a:defRPr/>
            </a:pPr>
            <a:r>
              <a:rPr lang="it-IT" sz="2400" dirty="0">
                <a:latin typeface="+mj-lt"/>
              </a:rPr>
              <a:t>I Re Magi  con la stella cometa senza la coda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5" descr="re-magi-raven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14" y="109539"/>
            <a:ext cx="8639175" cy="663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8" name="Rectangle 6"/>
          <p:cNvSpPr>
            <a:spLocks noChangeArrowheads="1"/>
          </p:cNvSpPr>
          <p:nvPr/>
        </p:nvSpPr>
        <p:spPr bwMode="auto">
          <a:xfrm>
            <a:off x="4151314" y="620713"/>
            <a:ext cx="3889375" cy="400050"/>
          </a:xfrm>
          <a:prstGeom prst="rect">
            <a:avLst/>
          </a:prstGeom>
          <a:solidFill>
            <a:srgbClr val="FFFF99"/>
          </a:solidFill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30000"/>
              </a:spcBef>
              <a:defRPr/>
            </a:pPr>
            <a:r>
              <a:rPr lang="it-IT" sz="2000" b="1" dirty="0">
                <a:latin typeface="+mn-lt"/>
              </a:rPr>
              <a:t>I tre Re Magi e la stella cometa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275" name="Picture 3" descr="ImmagineReMag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425" y="836613"/>
            <a:ext cx="7677150" cy="575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Rectangle 4"/>
          <p:cNvSpPr>
            <a:spLocks noChangeArrowheads="1"/>
          </p:cNvSpPr>
          <p:nvPr/>
        </p:nvSpPr>
        <p:spPr bwMode="auto">
          <a:xfrm>
            <a:off x="3079750" y="188913"/>
            <a:ext cx="60325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600">
                <a:solidFill>
                  <a:schemeClr val="bg1"/>
                </a:solidFill>
              </a:rPr>
              <a:t>La stella cometa con la coda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8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cometa-di-giot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201" y="1196975"/>
            <a:ext cx="4879975" cy="503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Rectangle 5"/>
          <p:cNvSpPr>
            <a:spLocks noChangeArrowheads="1"/>
          </p:cNvSpPr>
          <p:nvPr/>
        </p:nvSpPr>
        <p:spPr bwMode="auto">
          <a:xfrm>
            <a:off x="1847850" y="1282701"/>
            <a:ext cx="3455988" cy="3514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/>
              <a:t>Nell’iconografia antica, la stella cometa non viene rappresentata con una coda.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/>
              <a:t>Fu </a:t>
            </a:r>
            <a:r>
              <a:rPr lang="it-IT" altLang="it-IT" sz="1600" b="1"/>
              <a:t>Giotto </a:t>
            </a:r>
            <a:r>
              <a:rPr lang="it-IT" altLang="it-IT" sz="1600"/>
              <a:t>il primo a dipingere la natività con una stella dotata di coda nella cappella degli Scrovegni a Padova.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/>
              <a:t>L’affresco, riporta probabilmente un fenomeno che impressionò fortemente il pittore: il passaggio della cometa di Halley nel 1301.</a:t>
            </a:r>
            <a:br>
              <a:rPr lang="it-IT" altLang="it-IT" sz="1600"/>
            </a:br>
            <a:endParaRPr lang="it-IT" altLang="it-IT" sz="1600"/>
          </a:p>
        </p:txBody>
      </p:sp>
      <p:sp>
        <p:nvSpPr>
          <p:cNvPr id="565255" name="Rectangle 7"/>
          <p:cNvSpPr>
            <a:spLocks noChangeArrowheads="1"/>
          </p:cNvSpPr>
          <p:nvPr/>
        </p:nvSpPr>
        <p:spPr bwMode="auto">
          <a:xfrm>
            <a:off x="7032625" y="1268413"/>
            <a:ext cx="1511300" cy="647700"/>
          </a:xfrm>
          <a:prstGeom prst="rect">
            <a:avLst/>
          </a:prstGeom>
          <a:noFill/>
          <a:ln w="101600">
            <a:solidFill>
              <a:srgbClr val="FFFF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Tahoma" panose="020B0604030504040204" pitchFamily="34" charset="0"/>
            </a:endParaRPr>
          </a:p>
        </p:txBody>
      </p:sp>
      <p:sp>
        <p:nvSpPr>
          <p:cNvPr id="60421" name="Rectangle 8"/>
          <p:cNvSpPr>
            <a:spLocks noChangeArrowheads="1"/>
          </p:cNvSpPr>
          <p:nvPr/>
        </p:nvSpPr>
        <p:spPr bwMode="auto">
          <a:xfrm>
            <a:off x="4440239" y="407988"/>
            <a:ext cx="39830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30000"/>
              </a:spcBef>
              <a:buFontTx/>
              <a:buNone/>
            </a:pPr>
            <a:r>
              <a:rPr lang="it-IT" altLang="it-IT" sz="2400">
                <a:solidFill>
                  <a:schemeClr val="bg1"/>
                </a:solidFill>
              </a:rPr>
              <a:t>Curiosità sulla stella cometa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65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" dur="2000"/>
                                        <p:tgtEl>
                                          <p:spTgt spid="5652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5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5255" grpId="0" animBg="1"/>
      <p:bldP spid="565255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3" descr="cielo_stellato_fina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14"/>
          <a:stretch/>
        </p:blipFill>
        <p:spPr bwMode="auto">
          <a:xfrm>
            <a:off x="-51506" y="-9000"/>
            <a:ext cx="12295013" cy="71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988" name="Picture 4" descr="Nativita ger+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13" y="2205039"/>
            <a:ext cx="4895850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5" descr="star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2420939"/>
            <a:ext cx="6477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53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011" name="Picture 3" descr="Il cielo di Gerusalemme il 12 novembre del 7 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700" y="908050"/>
            <a:ext cx="8104188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Rectangle 4"/>
          <p:cNvSpPr>
            <a:spLocks noChangeArrowheads="1"/>
          </p:cNvSpPr>
          <p:nvPr/>
        </p:nvSpPr>
        <p:spPr bwMode="auto">
          <a:xfrm>
            <a:off x="3522664" y="260350"/>
            <a:ext cx="5146675" cy="376238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</a:rPr>
              <a:t>Le stelle su Gerusalemme  il 12 novembre 7 a.C.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55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3" descr="++ nativit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9" y="549276"/>
            <a:ext cx="4243387" cy="575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000">
              <a:schemeClr val="accent1">
                <a:lumMod val="45000"/>
                <a:lumOff val="55000"/>
              </a:schemeClr>
            </a:gs>
            <a:gs pos="0">
              <a:schemeClr val="accent1">
                <a:lumMod val="45000"/>
                <a:lumOff val="55000"/>
              </a:schemeClr>
            </a:gs>
            <a:gs pos="44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App00 0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6" b="4506"/>
          <a:stretch/>
        </p:blipFill>
        <p:spPr bwMode="auto">
          <a:xfrm>
            <a:off x="4621535" y="404664"/>
            <a:ext cx="5146873" cy="630036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559" name="Rectangle 7"/>
          <p:cNvSpPr>
            <a:spLocks noChangeArrowheads="1"/>
          </p:cNvSpPr>
          <p:nvPr/>
        </p:nvSpPr>
        <p:spPr bwMode="auto">
          <a:xfrm>
            <a:off x="968252" y="3554846"/>
            <a:ext cx="2663825" cy="1258887"/>
          </a:xfrm>
          <a:prstGeom prst="rect">
            <a:avLst/>
          </a:prstGeom>
          <a:solidFill>
            <a:schemeClr val="bg1"/>
          </a:solidFill>
          <a:ln w="9525">
            <a:solidFill>
              <a:srgbClr val="99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 dirty="0">
                <a:solidFill>
                  <a:srgbClr val="0000C8"/>
                </a:solidFill>
                <a:latin typeface="Comic Sans MS" panose="030F0702030302020204" pitchFamily="66" charset="0"/>
              </a:rPr>
              <a:t>Betlemme</a:t>
            </a:r>
            <a:r>
              <a:rPr lang="it-IT" altLang="it-IT" sz="2800" b="1" dirty="0">
                <a:latin typeface="Tahoma" panose="020B060403050404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/>
              <a:t>di </a:t>
            </a:r>
            <a:r>
              <a:rPr lang="it-IT" altLang="it-IT" sz="2400" b="1" dirty="0"/>
              <a:t>Giudea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/>
              <a:t>dove Gesù è nato</a:t>
            </a:r>
          </a:p>
        </p:txBody>
      </p:sp>
      <p:sp>
        <p:nvSpPr>
          <p:cNvPr id="546822" name="Rectangle 6"/>
          <p:cNvSpPr>
            <a:spLocks noChangeArrowheads="1"/>
          </p:cNvSpPr>
          <p:nvPr/>
        </p:nvSpPr>
        <p:spPr bwMode="auto">
          <a:xfrm>
            <a:off x="2184971" y="833971"/>
            <a:ext cx="2159000" cy="1927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 err="1">
                <a:solidFill>
                  <a:srgbClr val="0000C8"/>
                </a:solidFill>
              </a:rPr>
              <a:t>Nazaret</a:t>
            </a:r>
            <a:endParaRPr lang="it-IT" altLang="it-IT" sz="2400" b="1" dirty="0">
              <a:solidFill>
                <a:schemeClr val="folHlink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/>
              <a:t>di </a:t>
            </a:r>
            <a:r>
              <a:rPr lang="it-IT" altLang="it-IT" sz="2400" b="1" dirty="0"/>
              <a:t>Galilea</a:t>
            </a:r>
            <a:r>
              <a:rPr lang="it-IT" altLang="it-IT" sz="2400" dirty="0"/>
              <a:t> dove Gesù ha vissuto come carpentiere</a:t>
            </a:r>
          </a:p>
        </p:txBody>
      </p:sp>
      <p:sp>
        <p:nvSpPr>
          <p:cNvPr id="546823" name="Rectangle 7"/>
          <p:cNvSpPr>
            <a:spLocks noChangeArrowheads="1"/>
          </p:cNvSpPr>
          <p:nvPr/>
        </p:nvSpPr>
        <p:spPr bwMode="auto">
          <a:xfrm>
            <a:off x="6600056" y="5301208"/>
            <a:ext cx="576263" cy="26579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Tahoma" panose="020B0604030504040204" pitchFamily="34" charset="0"/>
            </a:endParaRPr>
          </a:p>
        </p:txBody>
      </p:sp>
      <p:sp>
        <p:nvSpPr>
          <p:cNvPr id="546824" name="Rectangle 8"/>
          <p:cNvSpPr>
            <a:spLocks noChangeArrowheads="1"/>
          </p:cNvSpPr>
          <p:nvPr/>
        </p:nvSpPr>
        <p:spPr bwMode="auto">
          <a:xfrm>
            <a:off x="7175351" y="2669455"/>
            <a:ext cx="504825" cy="18348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Tahoma" panose="020B0604030504040204" pitchFamily="34" charset="0"/>
            </a:endParaRPr>
          </a:p>
        </p:txBody>
      </p:sp>
      <p:sp>
        <p:nvSpPr>
          <p:cNvPr id="151560" name="Line 8"/>
          <p:cNvSpPr>
            <a:spLocks noChangeShapeType="1"/>
          </p:cNvSpPr>
          <p:nvPr/>
        </p:nvSpPr>
        <p:spPr bwMode="auto">
          <a:xfrm flipV="1">
            <a:off x="5591944" y="5513263"/>
            <a:ext cx="936625" cy="504825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" name="Line 8"/>
          <p:cNvSpPr>
            <a:spLocks noChangeShapeType="1"/>
          </p:cNvSpPr>
          <p:nvPr/>
        </p:nvSpPr>
        <p:spPr bwMode="auto">
          <a:xfrm flipV="1">
            <a:off x="6096049" y="2732634"/>
            <a:ext cx="1008063" cy="287338"/>
          </a:xfrm>
          <a:prstGeom prst="line">
            <a:avLst/>
          </a:prstGeom>
          <a:noFill/>
          <a:ln w="101600">
            <a:solidFill>
              <a:srgbClr val="ED371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46830" name="Oval 14"/>
          <p:cNvSpPr>
            <a:spLocks noChangeArrowheads="1"/>
          </p:cNvSpPr>
          <p:nvPr/>
        </p:nvSpPr>
        <p:spPr bwMode="auto">
          <a:xfrm>
            <a:off x="6620222" y="1756209"/>
            <a:ext cx="1924050" cy="1798637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Tahoma" panose="020B0604030504040204" pitchFamily="34" charset="0"/>
            </a:endParaRPr>
          </a:p>
        </p:txBody>
      </p:sp>
      <p:sp>
        <p:nvSpPr>
          <p:cNvPr id="10" name="Oval 14"/>
          <p:cNvSpPr>
            <a:spLocks noChangeArrowheads="1"/>
          </p:cNvSpPr>
          <p:nvPr/>
        </p:nvSpPr>
        <p:spPr bwMode="auto">
          <a:xfrm>
            <a:off x="6116166" y="4545557"/>
            <a:ext cx="1924050" cy="1798638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Tahoma" panose="020B0604030504040204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6620222" y="5013175"/>
            <a:ext cx="807541" cy="167731"/>
          </a:xfrm>
          <a:prstGeom prst="rect">
            <a:avLst/>
          </a:prstGeom>
          <a:noFill/>
          <a:ln w="38100">
            <a:solidFill>
              <a:srgbClr val="ED37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9444732" y="4083300"/>
            <a:ext cx="2339900" cy="156966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 smtClean="0">
                <a:solidFill>
                  <a:srgbClr val="0000C8"/>
                </a:solidFill>
              </a:rPr>
              <a:t>Gerusalemme</a:t>
            </a:r>
            <a:endParaRPr lang="it-IT" altLang="it-IT" sz="2400" b="1" dirty="0">
              <a:solidFill>
                <a:schemeClr val="folHlink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 smtClean="0"/>
              <a:t>dove </a:t>
            </a:r>
            <a:r>
              <a:rPr lang="it-IT" altLang="it-IT" sz="2400" dirty="0"/>
              <a:t>Gesù </a:t>
            </a:r>
            <a:r>
              <a:rPr lang="it-IT" altLang="it-IT" sz="2400" dirty="0" smtClean="0"/>
              <a:t>fu condannato alla crocifissione</a:t>
            </a:r>
            <a:endParaRPr lang="it-IT" altLang="it-IT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51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250"/>
                                        <p:tgtEl>
                                          <p:spTgt spid="151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546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250"/>
                                        <p:tgtEl>
                                          <p:spTgt spid="546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546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2000"/>
                                        <p:tgtEl>
                                          <p:spTgt spid="546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15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468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9" grpId="0" animBg="1"/>
      <p:bldP spid="546822" grpId="0" animBg="1"/>
      <p:bldP spid="546823" grpId="0" animBg="1"/>
      <p:bldP spid="546823" grpId="1" animBg="1"/>
      <p:bldP spid="546824" grpId="0" animBg="1"/>
      <p:bldP spid="151560" grpId="0" animBg="1"/>
      <p:bldP spid="151560" grpId="1" animBg="1"/>
      <p:bldP spid="2" grpId="0" animBg="1"/>
      <p:bldP spid="546830" grpId="0" animBg="1"/>
      <p:bldP spid="10" grpId="0" animBg="1"/>
      <p:bldP spid="5" grpId="0" animBg="1"/>
      <p:bldP spid="1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3" descr="Introduzione 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9" y="190500"/>
            <a:ext cx="5711825" cy="647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4837" name="Oval 5"/>
          <p:cNvSpPr>
            <a:spLocks noChangeArrowheads="1"/>
          </p:cNvSpPr>
          <p:nvPr/>
        </p:nvSpPr>
        <p:spPr bwMode="auto">
          <a:xfrm>
            <a:off x="7248525" y="1916114"/>
            <a:ext cx="2592388" cy="2232025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Tahoma" panose="020B0604030504040204" pitchFamily="34" charset="0"/>
            </a:endParaRPr>
          </a:p>
        </p:txBody>
      </p:sp>
      <p:sp>
        <p:nvSpPr>
          <p:cNvPr id="504838" name="Rectangle 6"/>
          <p:cNvSpPr>
            <a:spLocks noChangeArrowheads="1"/>
          </p:cNvSpPr>
          <p:nvPr/>
        </p:nvSpPr>
        <p:spPr bwMode="auto">
          <a:xfrm>
            <a:off x="7680326" y="3284539"/>
            <a:ext cx="792163" cy="2889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Tahoma" panose="020B0604030504040204" pitchFamily="34" charset="0"/>
            </a:endParaRPr>
          </a:p>
        </p:txBody>
      </p:sp>
      <p:sp>
        <p:nvSpPr>
          <p:cNvPr id="504839" name="Line 7"/>
          <p:cNvSpPr>
            <a:spLocks noChangeShapeType="1"/>
          </p:cNvSpPr>
          <p:nvPr/>
        </p:nvSpPr>
        <p:spPr bwMode="auto">
          <a:xfrm flipV="1">
            <a:off x="6311902" y="3573464"/>
            <a:ext cx="1296144" cy="757637"/>
          </a:xfrm>
          <a:prstGeom prst="line">
            <a:avLst/>
          </a:prstGeom>
          <a:noFill/>
          <a:ln w="76200">
            <a:solidFill>
              <a:srgbClr val="D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6566" name="Rectangle 8"/>
          <p:cNvSpPr>
            <a:spLocks noChangeArrowheads="1"/>
          </p:cNvSpPr>
          <p:nvPr/>
        </p:nvSpPr>
        <p:spPr bwMode="auto">
          <a:xfrm>
            <a:off x="1992313" y="307975"/>
            <a:ext cx="160496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>
                <a:solidFill>
                  <a:schemeClr val="bg1"/>
                </a:solidFill>
              </a:rPr>
              <a:t>Nazaret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4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04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504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1" dur="2000"/>
                                        <p:tgtEl>
                                          <p:spTgt spid="5048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4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4837" grpId="0" animBg="1"/>
      <p:bldP spid="504838" grpId="0" animBg="1"/>
      <p:bldP spid="504838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0" y="0"/>
            <a:ext cx="9144000" cy="6858000"/>
          </a:xfrm>
          <a:solidFill>
            <a:schemeClr val="tx1"/>
          </a:solidFill>
        </p:spPr>
        <p:txBody>
          <a:bodyPr/>
          <a:lstStyle/>
          <a:p>
            <a:r>
              <a:rPr lang="it-IT" altLang="it-IT" smtClean="0">
                <a:solidFill>
                  <a:schemeClr val="bg1"/>
                </a:solidFill>
              </a:rPr>
              <a:t>Nazaret oggi</a:t>
            </a:r>
          </a:p>
        </p:txBody>
      </p:sp>
      <p:pic>
        <p:nvPicPr>
          <p:cNvPr id="522244" name="Picture 4" descr="Nazaret oggi 4-0B666D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9" y="4005263"/>
            <a:ext cx="2879725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5" descr="Nazaret App0001 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620714"/>
            <a:ext cx="5038725" cy="315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6" descr="Nazaret App0002 a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620714"/>
            <a:ext cx="3598862" cy="355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47" name="Picture 7" descr="Nazaret App0002 X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3933825"/>
            <a:ext cx="1938337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48" name="Picture 8" descr="Nazaret App0002 X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1" y="4292600"/>
            <a:ext cx="1814513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4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22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4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22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522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5222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522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522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2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2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50" y="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75" y="708025"/>
            <a:ext cx="8172450" cy="544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364" y="1125539"/>
            <a:ext cx="7153275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575050" y="333375"/>
            <a:ext cx="50419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600" dirty="0">
                <a:solidFill>
                  <a:schemeClr val="bg1"/>
                </a:solidFill>
                <a:latin typeface="+mn-lt"/>
              </a:rPr>
              <a:t>Nazareth: La </a:t>
            </a:r>
            <a:r>
              <a:rPr lang="it-IT" sz="1600" b="1" dirty="0">
                <a:solidFill>
                  <a:schemeClr val="bg1"/>
                </a:solidFill>
                <a:latin typeface="+mn-lt"/>
              </a:rPr>
              <a:t>fontana della Vergine.</a:t>
            </a:r>
            <a:r>
              <a:rPr lang="it-IT" sz="1600" dirty="0">
                <a:solidFill>
                  <a:schemeClr val="bg1"/>
                </a:solidFill>
                <a:latin typeface="+mn-lt"/>
              </a:rPr>
              <a:t> </a:t>
            </a:r>
          </a:p>
          <a:p>
            <a:pPr algn="ctr">
              <a:defRPr/>
            </a:pPr>
            <a:r>
              <a:rPr lang="it-IT" sz="1600" dirty="0">
                <a:solidFill>
                  <a:schemeClr val="bg1"/>
                </a:solidFill>
                <a:latin typeface="+mn-lt"/>
              </a:rPr>
              <a:t>Antica fontana risalente al I secolo, al tempo di Maria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5" descr="birth-baby-jesus-3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775" y="174626"/>
            <a:ext cx="4286250" cy="6638925"/>
          </a:xfrm>
          <a:prstGeom prst="rect">
            <a:avLst/>
          </a:prstGeom>
          <a:noFill/>
          <a:ln w="57150">
            <a:solidFill>
              <a:srgbClr val="E8700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jesus-nazareth-1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889" y="95250"/>
            <a:ext cx="8658225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372" name="Picture 4" descr="Scenes-from-the-Passion-of-Christ-141_Ducc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557338"/>
            <a:ext cx="8637588" cy="415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Rectangle 5"/>
          <p:cNvSpPr>
            <a:spLocks noChangeArrowheads="1"/>
          </p:cNvSpPr>
          <p:nvPr/>
        </p:nvSpPr>
        <p:spPr bwMode="auto">
          <a:xfrm>
            <a:off x="3287713" y="620713"/>
            <a:ext cx="57515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  <a:latin typeface="Tahoma" panose="020B0604030504040204" pitchFamily="34" charset="0"/>
              </a:rPr>
              <a:t>Duccio di Buoninsegna 1311 Opera del duomo di Siena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70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4" descr="-  La passione di Ducc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620713"/>
            <a:ext cx="7081838" cy="575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6" descr="-  La passione di Duccio 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1" y="620713"/>
            <a:ext cx="5002213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nativita f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3" y="2060575"/>
            <a:ext cx="3465512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4" descr="star1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2997200"/>
            <a:ext cx="571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5" descr="star1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1052513"/>
            <a:ext cx="571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6" descr="star1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333375"/>
            <a:ext cx="571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7" descr="star1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3" y="333375"/>
            <a:ext cx="571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8" descr="star1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188" y="1989138"/>
            <a:ext cx="571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9" descr="star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925" y="1268414"/>
            <a:ext cx="503238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10" descr="star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9" y="765176"/>
            <a:ext cx="720725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11" descr="star1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913" y="620713"/>
            <a:ext cx="2841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3" descr="Introduzione 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4" r="7184"/>
          <a:stretch>
            <a:fillRect/>
          </a:stretch>
        </p:blipFill>
        <p:spPr bwMode="auto">
          <a:xfrm>
            <a:off x="1774825" y="260350"/>
            <a:ext cx="4033838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Picture 4" descr="+ bergognone_miniatura_gesu_dottor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1844675"/>
            <a:ext cx="3732212" cy="43195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771" name="Picture 3" descr="Introduzione 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6" y="2205038"/>
            <a:ext cx="3598863" cy="389096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5" name="Picture 4" descr="duccio di Boninsegna _gesu_dottori_tempio_6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9" y="1196975"/>
            <a:ext cx="4473575" cy="4319588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8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4" descr="jesus-nazareth-1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115888"/>
            <a:ext cx="8658225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3" descr="Introduzione 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6" y="188914"/>
            <a:ext cx="5711825" cy="647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3" name="Rectangle 4"/>
          <p:cNvSpPr>
            <a:spLocks noChangeArrowheads="1"/>
          </p:cNvSpPr>
          <p:nvPr/>
        </p:nvSpPr>
        <p:spPr bwMode="auto">
          <a:xfrm>
            <a:off x="1703388" y="188914"/>
            <a:ext cx="2760662" cy="6508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  <a:latin typeface="Tahoma" panose="020B0604030504040204" pitchFamily="34" charset="0"/>
              </a:rPr>
              <a:t>Episodio della samaritana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  <a:latin typeface="Tahoma" panose="020B0604030504040204" pitchFamily="34" charset="0"/>
              </a:rPr>
              <a:t>al pozzo di Sichem</a:t>
            </a:r>
          </a:p>
        </p:txBody>
      </p:sp>
      <p:sp>
        <p:nvSpPr>
          <p:cNvPr id="525317" name="Line 5"/>
          <p:cNvSpPr>
            <a:spLocks noChangeShapeType="1"/>
          </p:cNvSpPr>
          <p:nvPr/>
        </p:nvSpPr>
        <p:spPr bwMode="auto">
          <a:xfrm>
            <a:off x="695400" y="1268760"/>
            <a:ext cx="647700" cy="14287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81925" name="Picture 6" descr="samarita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2852738"/>
            <a:ext cx="159385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5320" name="Oval 8"/>
          <p:cNvSpPr>
            <a:spLocks noChangeArrowheads="1"/>
          </p:cNvSpPr>
          <p:nvPr/>
        </p:nvSpPr>
        <p:spPr bwMode="auto">
          <a:xfrm>
            <a:off x="7535863" y="4149726"/>
            <a:ext cx="1873250" cy="1008063"/>
          </a:xfrm>
          <a:prstGeom prst="ellipse">
            <a:avLst/>
          </a:prstGeom>
          <a:noFill/>
          <a:ln w="57150">
            <a:solidFill>
              <a:srgbClr val="002B8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25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C 0.00312 0.00139 0.00664 0.00278 0.00976 0.00417 C 0.01302 0.00556 0.01966 0.00834 0.01966 0.00857 C 0.02747 0.0169 0.03841 0.02292 0.0457 0.03218 C 0.0569 0.047 0.07031 0.05857 0.08294 0.07084 C 0.10364 0.09051 0.1233 0.11389 0.14518 0.13079 C 0.15247 0.14584 0.14283 0.12848 0.1582 0.14375 C 0.15976 0.14537 0.15976 0.14885 0.16132 0.15047 C 0.16601 0.15579 0.17539 0.16297 0.18099 0.1676 C 0.19895 0.18218 0.17838 0.17246 0.19218 0.17825 C 0.19687 0.1875 0.20078 0.19075 0.20859 0.19329 C 0.21497 0.20162 0.21419 0.20533 0.2233 0.20834 C 0.23033 0.22246 0.22226 0.20926 0.23138 0.21713 C 0.23971 0.22408 0.24622 0.23542 0.25429 0.24306 C 0.25898 0.24723 0.26744 0.25278 0.27239 0.25602 C 0.27799 0.26528 0.28645 0.2757 0.29518 0.27963 C 0.30559 0.29375 0.31862 0.30487 0.33112 0.31598 C 0.3358 0.32061 0.33945 0.32662 0.34414 0.33125 C 0.34934 0.33612 0.35573 0.33843 0.36041 0.34375 C 0.36979 0.3544 0.37747 0.36598 0.38815 0.37408 C 0.39336 0.37801 0.39544 0.38218 0.40117 0.38496 C 0.40221 0.38704 0.40273 0.38982 0.40429 0.39144 C 0.40638 0.39352 0.40885 0.39399 0.41093 0.39561 C 0.41718 0.40047 0.42239 0.40787 0.4289 0.41088 C 0.43281 0.41829 0.4444 0.42732 0.44974 0.43218 C 0.45794 0.43936 0.44765 0.43843 0.46315 0.44514 C 0.47526 0.4507 0.48684 0.45718 0.49882 0.46227 C 0.51289 0.47524 0.54153 0.47709 0.55781 0.47963 C 0.56914 0.48357 0.58073 0.48588 0.59192 0.4882 C 0.59531 0.48959 0.59856 0.49121 0.60195 0.4926 C 0.60351 0.49329 0.60677 0.49468 0.60677 0.49491 C 0.61028 0.49769 0.6151 0.49931 0.61823 0.50325 " pathEditMode="relative" rAng="0" ptsTypes="AAAAAAAAAAAAAAAAAAAAAAAAAAAAAAAA">
                                      <p:cBhvr>
                                        <p:cTn id="13" dur="2000" fill="hold"/>
                                        <p:tgtEl>
                                          <p:spTgt spid="525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11" y="2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525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532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0" y="0"/>
            <a:ext cx="9144000" cy="6858000"/>
          </a:xfrm>
          <a:solidFill>
            <a:schemeClr val="tx1"/>
          </a:solidFill>
        </p:spPr>
        <p:txBody>
          <a:bodyPr/>
          <a:lstStyle/>
          <a:p>
            <a:r>
              <a:rPr lang="it-IT" altLang="it-IT" smtClean="0">
                <a:solidFill>
                  <a:schemeClr val="bg1"/>
                </a:solidFill>
              </a:rPr>
              <a:t>Cristo e la samaritana, Monte Athos sec XIII</a:t>
            </a:r>
          </a:p>
        </p:txBody>
      </p:sp>
      <p:pic>
        <p:nvPicPr>
          <p:cNvPr id="82947" name="Picture 4" descr="Cristo_e_la_Samaritana_miniatura_Monte_Athos_sec_XIII____85-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052514"/>
            <a:ext cx="8637588" cy="543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3" descr="24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1125538"/>
            <a:ext cx="7186612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Rectangle 5"/>
          <p:cNvSpPr>
            <a:spLocks noChangeArrowheads="1"/>
          </p:cNvSpPr>
          <p:nvPr/>
        </p:nvSpPr>
        <p:spPr bwMode="auto">
          <a:xfrm>
            <a:off x="2566988" y="188913"/>
            <a:ext cx="24431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30000"/>
              </a:spcBef>
              <a:buFontTx/>
              <a:buNone/>
            </a:pPr>
            <a:r>
              <a:rPr lang="it-IT" altLang="it-IT" sz="2800">
                <a:solidFill>
                  <a:schemeClr val="bg1"/>
                </a:solidFill>
              </a:rPr>
              <a:t>La samaritana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3" descr="Introduzione 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175" y="1844675"/>
            <a:ext cx="4819650" cy="4876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19" name="Picture 4" descr="boninsegna_samarita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089" y="188914"/>
            <a:ext cx="6473825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3" descr="Introduzione 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364" y="1138239"/>
            <a:ext cx="5629275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Rectangle 4"/>
          <p:cNvSpPr>
            <a:spLocks noChangeArrowheads="1"/>
          </p:cNvSpPr>
          <p:nvPr/>
        </p:nvSpPr>
        <p:spPr bwMode="auto">
          <a:xfrm>
            <a:off x="1703389" y="6165851"/>
            <a:ext cx="30194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3000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  <a:latin typeface="Tahoma" panose="020B0604030504040204" pitchFamily="34" charset="0"/>
              </a:rPr>
              <a:t>Le locuste sono le cavallette</a:t>
            </a:r>
          </a:p>
        </p:txBody>
      </p:sp>
      <p:sp>
        <p:nvSpPr>
          <p:cNvPr id="87044" name="Rectangle 5"/>
          <p:cNvSpPr>
            <a:spLocks noChangeArrowheads="1"/>
          </p:cNvSpPr>
          <p:nvPr/>
        </p:nvSpPr>
        <p:spPr bwMode="auto">
          <a:xfrm>
            <a:off x="2711451" y="260350"/>
            <a:ext cx="7021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30000"/>
              </a:spcBef>
              <a:buFontTx/>
              <a:buNone/>
            </a:pPr>
            <a:r>
              <a:rPr lang="it-IT" altLang="it-IT" sz="2400">
                <a:solidFill>
                  <a:schemeClr val="bg1"/>
                </a:solidFill>
              </a:rPr>
              <a:t>Testimonianza evangelica del “battesimo” di Gesù</a:t>
            </a:r>
            <a:r>
              <a:rPr lang="it-IT" altLang="it-IT" sz="1800">
                <a:latin typeface="Tahoma" panose="020B0604030504040204" pitchFamily="34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4" descr="6480_1205082573040_1407923351_580042_6918925_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620713"/>
            <a:ext cx="7558087" cy="566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091" name="Picture 3" descr="Introduzione 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9" y="260351"/>
            <a:ext cx="4275137" cy="647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5" name="Picture 4" descr="piero-baptis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925" y="44451"/>
            <a:ext cx="4318000" cy="627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6" name="Rectangle 5"/>
          <p:cNvSpPr>
            <a:spLocks noChangeArrowheads="1"/>
          </p:cNvSpPr>
          <p:nvPr/>
        </p:nvSpPr>
        <p:spPr bwMode="auto">
          <a:xfrm>
            <a:off x="7478117" y="6278564"/>
            <a:ext cx="1079500" cy="457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it-IT" altLang="it-IT" sz="2400">
                <a:latin typeface="Tahoma" panose="020B0604030504040204" pitchFamily="34" charset="0"/>
              </a:rPr>
              <a:t>       </a:t>
            </a:r>
          </a:p>
        </p:txBody>
      </p:sp>
      <p:sp>
        <p:nvSpPr>
          <p:cNvPr id="2" name="Rettangolo 1"/>
          <p:cNvSpPr/>
          <p:nvPr/>
        </p:nvSpPr>
        <p:spPr>
          <a:xfrm>
            <a:off x="3863752" y="44451"/>
            <a:ext cx="432048" cy="681354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5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Ministero_Ges%C3%B9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3" y="260350"/>
            <a:ext cx="4362450" cy="6477000"/>
          </a:xfrm>
          <a:prstGeom prst="rect">
            <a:avLst/>
          </a:prstGeom>
          <a:noFill/>
          <a:ln w="38100">
            <a:solidFill>
              <a:srgbClr val="FCFAA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8868" name="Rectangle 4"/>
          <p:cNvSpPr>
            <a:spLocks noChangeArrowheads="1"/>
          </p:cNvSpPr>
          <p:nvPr/>
        </p:nvSpPr>
        <p:spPr bwMode="auto">
          <a:xfrm>
            <a:off x="5519738" y="5589589"/>
            <a:ext cx="792162" cy="287337"/>
          </a:xfrm>
          <a:prstGeom prst="rect">
            <a:avLst/>
          </a:prstGeom>
          <a:noFill/>
          <a:ln w="76200">
            <a:solidFill>
              <a:srgbClr val="ED371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Tahoma" panose="020B0604030504040204" pitchFamily="34" charset="0"/>
            </a:endParaRPr>
          </a:p>
        </p:txBody>
      </p:sp>
      <p:sp>
        <p:nvSpPr>
          <p:cNvPr id="548869" name="Oval 5"/>
          <p:cNvSpPr>
            <a:spLocks noChangeArrowheads="1"/>
          </p:cNvSpPr>
          <p:nvPr/>
        </p:nvSpPr>
        <p:spPr bwMode="auto">
          <a:xfrm>
            <a:off x="5448301" y="1628776"/>
            <a:ext cx="2447925" cy="1871663"/>
          </a:xfrm>
          <a:prstGeom prst="ellipse">
            <a:avLst/>
          </a:prstGeom>
          <a:noFill/>
          <a:ln w="76200">
            <a:solidFill>
              <a:srgbClr val="ED371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Tahoma" panose="020B0604030504040204" pitchFamily="34" charset="0"/>
            </a:endParaRPr>
          </a:p>
        </p:txBody>
      </p:sp>
      <p:sp>
        <p:nvSpPr>
          <p:cNvPr id="548870" name="Oval 6"/>
          <p:cNvSpPr>
            <a:spLocks noChangeArrowheads="1"/>
          </p:cNvSpPr>
          <p:nvPr/>
        </p:nvSpPr>
        <p:spPr bwMode="auto">
          <a:xfrm>
            <a:off x="4943476" y="4652964"/>
            <a:ext cx="2303463" cy="1728787"/>
          </a:xfrm>
          <a:prstGeom prst="ellipse">
            <a:avLst/>
          </a:prstGeom>
          <a:noFill/>
          <a:ln w="76200">
            <a:solidFill>
              <a:srgbClr val="002B8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Tahoma" panose="020B0604030504040204" pitchFamily="34" charset="0"/>
            </a:endParaRPr>
          </a:p>
        </p:txBody>
      </p:sp>
      <p:sp>
        <p:nvSpPr>
          <p:cNvPr id="548871" name="Oval 7"/>
          <p:cNvSpPr>
            <a:spLocks noChangeArrowheads="1"/>
          </p:cNvSpPr>
          <p:nvPr/>
        </p:nvSpPr>
        <p:spPr bwMode="auto">
          <a:xfrm>
            <a:off x="5375275" y="3429000"/>
            <a:ext cx="1727200" cy="1295400"/>
          </a:xfrm>
          <a:prstGeom prst="ellipse">
            <a:avLst/>
          </a:prstGeom>
          <a:noFill/>
          <a:ln w="762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48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48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548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548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6" dur="2000"/>
                                        <p:tgtEl>
                                          <p:spTgt spid="5488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8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1" dur="2000"/>
                                        <p:tgtEl>
                                          <p:spTgt spid="5488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8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8868" grpId="0" animBg="1"/>
      <p:bldP spid="548869" grpId="0" animBg="1"/>
      <p:bldP spid="548870" grpId="0" animBg="1"/>
      <p:bldP spid="548870" grpId="1" animBg="1"/>
      <p:bldP spid="548871" grpId="0" animBg="1"/>
      <p:bldP spid="548871" grpId="1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3" descr="ghirlandaio-baptism-chri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450" y="1052513"/>
            <a:ext cx="8547100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Rectangle 4"/>
          <p:cNvSpPr>
            <a:spLocks noChangeArrowheads="1"/>
          </p:cNvSpPr>
          <p:nvPr/>
        </p:nvSpPr>
        <p:spPr bwMode="auto">
          <a:xfrm>
            <a:off x="3538538" y="333376"/>
            <a:ext cx="51165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  <a:latin typeface="Tahoma" panose="020B0604030504040204" pitchFamily="34" charset="0"/>
              </a:rPr>
              <a:t>Domenico Ghirlandaio: Battesimo di Gesù (1486)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3" descr="guido_reni-battesimo-cris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564" y="1052514"/>
            <a:ext cx="3698875" cy="539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Rectangle 4"/>
          <p:cNvSpPr>
            <a:spLocks noChangeArrowheads="1"/>
          </p:cNvSpPr>
          <p:nvPr/>
        </p:nvSpPr>
        <p:spPr bwMode="auto">
          <a:xfrm>
            <a:off x="4281489" y="404813"/>
            <a:ext cx="36290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3000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  <a:latin typeface="Tahoma" panose="020B0604030504040204" pitchFamily="34" charset="0"/>
              </a:rPr>
              <a:t>Guido Reni: "Battesimo del Cristo"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3" descr="Perugi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575" y="1125538"/>
            <a:ext cx="6546850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Rectangle 4"/>
          <p:cNvSpPr>
            <a:spLocks noChangeArrowheads="1"/>
          </p:cNvSpPr>
          <p:nvPr/>
        </p:nvSpPr>
        <p:spPr bwMode="auto">
          <a:xfrm>
            <a:off x="3168650" y="277813"/>
            <a:ext cx="5854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3000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  <a:latin typeface="Tahoma" panose="020B0604030504040204" pitchFamily="34" charset="0"/>
              </a:rPr>
              <a:t>Pietro Vannucci, detto il Perugino: Il battesimo di Cristo</a:t>
            </a:r>
            <a:r>
              <a:rPr lang="it-IT" altLang="it-IT" sz="1800">
                <a:latin typeface="Tahoma" panose="020B0604030504040204" pitchFamily="34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3" descr="App0052 Palestina al tempo di Ges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115889"/>
            <a:ext cx="4706938" cy="647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7" name="Rectangle 6"/>
          <p:cNvSpPr>
            <a:spLocks noChangeArrowheads="1"/>
          </p:cNvSpPr>
          <p:nvPr/>
        </p:nvSpPr>
        <p:spPr bwMode="auto">
          <a:xfrm>
            <a:off x="1847851" y="981076"/>
            <a:ext cx="1312863" cy="466725"/>
          </a:xfrm>
          <a:prstGeom prst="rect">
            <a:avLst/>
          </a:prstGeom>
          <a:noFill/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it-IT" altLang="it-IT" sz="2400">
                <a:solidFill>
                  <a:srgbClr val="FFFF99"/>
                </a:solidFill>
                <a:latin typeface="Comic Sans MS" panose="030F0702030302020204" pitchFamily="66" charset="0"/>
              </a:rPr>
              <a:t>Galilea</a:t>
            </a:r>
          </a:p>
        </p:txBody>
      </p:sp>
      <p:sp>
        <p:nvSpPr>
          <p:cNvPr id="303111" name="Oval 7"/>
          <p:cNvSpPr>
            <a:spLocks noChangeArrowheads="1"/>
          </p:cNvSpPr>
          <p:nvPr/>
        </p:nvSpPr>
        <p:spPr bwMode="auto">
          <a:xfrm>
            <a:off x="5880101" y="1268414"/>
            <a:ext cx="1871663" cy="1584325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Tahoma" panose="020B0604030504040204" pitchFamily="34" charset="0"/>
            </a:endParaRPr>
          </a:p>
        </p:txBody>
      </p:sp>
      <p:sp>
        <p:nvSpPr>
          <p:cNvPr id="303112" name="Line 8"/>
          <p:cNvSpPr>
            <a:spLocks noChangeShapeType="1"/>
          </p:cNvSpPr>
          <p:nvPr/>
        </p:nvSpPr>
        <p:spPr bwMode="auto">
          <a:xfrm flipV="1">
            <a:off x="5159375" y="2349501"/>
            <a:ext cx="1079500" cy="1008063"/>
          </a:xfrm>
          <a:prstGeom prst="line">
            <a:avLst/>
          </a:prstGeom>
          <a:noFill/>
          <a:ln w="152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03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500"/>
                                        <p:tgtEl>
                                          <p:spTgt spid="303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303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1" dur="2000"/>
                                        <p:tgtEl>
                                          <p:spTgt spid="303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3111" grpId="0" animBg="1"/>
      <p:bldP spid="303111" grpId="1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7345" y="333376"/>
            <a:ext cx="9577311" cy="6119813"/>
          </a:xfrm>
          <a:solidFill>
            <a:srgbClr val="FFFFCC"/>
          </a:solidFill>
          <a:extLst>
            <a:ext uri="{91240B29-F687-4F45-9708-019B960494DF}">
              <a14:hiddenLine xmlns:a14="http://schemas.microsoft.com/office/drawing/2010/main" w="38100" cmpd="dbl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it-IT" altLang="it-IT" sz="3600" b="1" dirty="0"/>
              <a:t>Cafarnao </a:t>
            </a:r>
            <a:r>
              <a:rPr lang="it-IT" altLang="it-IT" sz="3600" dirty="0"/>
              <a:t/>
            </a:r>
            <a:br>
              <a:rPr lang="it-IT" altLang="it-IT" sz="3600" dirty="0"/>
            </a:br>
            <a:endParaRPr lang="it-IT" altLang="it-IT" sz="36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it-IT" altLang="it-IT" sz="2800" dirty="0"/>
              <a:t>situata sulle rive del lago di Tiberiade nell'odierno stato di Israele (e identificata con la località di </a:t>
            </a:r>
            <a:r>
              <a:rPr lang="it-IT" altLang="it-IT" sz="2800" dirty="0" err="1"/>
              <a:t>Tell</a:t>
            </a:r>
            <a:r>
              <a:rPr lang="it-IT" altLang="it-IT" sz="2800" dirty="0"/>
              <a:t> </a:t>
            </a:r>
            <a:r>
              <a:rPr lang="it-IT" altLang="it-IT" sz="2800" dirty="0" err="1"/>
              <a:t>Hum</a:t>
            </a:r>
            <a:r>
              <a:rPr lang="it-IT" altLang="it-IT" sz="2800" dirty="0"/>
              <a:t>) </a:t>
            </a:r>
            <a:br>
              <a:rPr lang="it-IT" altLang="it-IT" sz="2800" dirty="0"/>
            </a:br>
            <a:endParaRPr lang="it-IT" altLang="it-IT" sz="2800" dirty="0"/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it-IT" altLang="it-IT" sz="3600" dirty="0"/>
              <a:t>è il luogo dove Gesù di Nazareth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it-IT" altLang="it-IT" sz="3600" dirty="0"/>
              <a:t>riunì a sé i primi discepoli</a:t>
            </a:r>
            <a:r>
              <a:rPr lang="it-IT" altLang="it-IT" sz="2800" dirty="0"/>
              <a:t>. </a:t>
            </a:r>
            <a:br>
              <a:rPr lang="it-IT" altLang="it-IT" sz="2800" dirty="0"/>
            </a:br>
            <a:endParaRPr lang="it-IT" altLang="it-IT" sz="28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it-IT" altLang="it-IT" sz="2800" dirty="0"/>
              <a:t>Gli scavi archeologici hanno portato alla luce i resti di una sinagoga costruita tra il II e il IV secolo d.C., le cui numerose colonne testimoniano dell'influenza romana sulla regione.</a:t>
            </a:r>
            <a:br>
              <a:rPr lang="it-IT" altLang="it-IT" sz="2800" dirty="0"/>
            </a:br>
            <a:endParaRPr lang="it-IT" altLang="it-IT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8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8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8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8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8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98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98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98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98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8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8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8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8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4" descr="jesus-nazareth-3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549276"/>
            <a:ext cx="7558087" cy="566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3" descr="Introduzione 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6" y="190500"/>
            <a:ext cx="5711825" cy="647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0756" name="Line 4"/>
          <p:cNvSpPr>
            <a:spLocks noChangeShapeType="1"/>
          </p:cNvSpPr>
          <p:nvPr/>
        </p:nvSpPr>
        <p:spPr bwMode="auto">
          <a:xfrm>
            <a:off x="7464152" y="2924944"/>
            <a:ext cx="1241425" cy="34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2404" name="Rectangle 8"/>
          <p:cNvSpPr>
            <a:spLocks noChangeArrowheads="1"/>
          </p:cNvSpPr>
          <p:nvPr/>
        </p:nvSpPr>
        <p:spPr bwMode="auto">
          <a:xfrm>
            <a:off x="1847851" y="188913"/>
            <a:ext cx="1457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30000"/>
              </a:spcBef>
              <a:buFontTx/>
              <a:buNone/>
            </a:pPr>
            <a:r>
              <a:rPr lang="it-IT" altLang="it-IT" sz="2400">
                <a:solidFill>
                  <a:srgbClr val="FFFF99"/>
                </a:solidFill>
                <a:latin typeface="Comic Sans MS" panose="030F0702030302020204" pitchFamily="66" charset="0"/>
              </a:rPr>
              <a:t>Cafarnao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30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27447" y="2133601"/>
            <a:ext cx="3023867" cy="3095599"/>
          </a:xfrm>
          <a:solidFill>
            <a:srgbClr val="FFFF99"/>
          </a:solidFill>
          <a:ln>
            <a:solidFill>
              <a:srgbClr val="99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3600" b="1" dirty="0"/>
              <a:t>Cafarnao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2400" b="1" dirty="0"/>
              <a:t>nei pressi </a:t>
            </a:r>
            <a:r>
              <a:rPr lang="it-IT" altLang="it-IT" sz="2400" b="1" dirty="0" smtClean="0"/>
              <a:t>del </a:t>
            </a:r>
            <a:r>
              <a:rPr lang="it-IT" altLang="it-IT" sz="2400" b="1" dirty="0"/>
              <a:t>lago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2400" b="1" dirty="0"/>
              <a:t>di Tiberiade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2400" b="1" dirty="0"/>
              <a:t>(o di Galilea)</a:t>
            </a:r>
          </a:p>
        </p:txBody>
      </p:sp>
      <p:pic>
        <p:nvPicPr>
          <p:cNvPr id="104451" name="Picture 4" descr="App00 0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5" b="5251"/>
          <a:stretch/>
        </p:blipFill>
        <p:spPr bwMode="auto">
          <a:xfrm>
            <a:off x="5663952" y="303423"/>
            <a:ext cx="5112568" cy="6251153"/>
          </a:xfrm>
          <a:prstGeom prst="rect">
            <a:avLst/>
          </a:prstGeom>
          <a:solidFill>
            <a:schemeClr val="tx2"/>
          </a:solidFill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7461" name="Line 5"/>
          <p:cNvSpPr>
            <a:spLocks noChangeShapeType="1"/>
          </p:cNvSpPr>
          <p:nvPr/>
        </p:nvSpPr>
        <p:spPr bwMode="auto">
          <a:xfrm flipV="1">
            <a:off x="4151314" y="3284538"/>
            <a:ext cx="504825" cy="144462"/>
          </a:xfrm>
          <a:prstGeom prst="line">
            <a:avLst/>
          </a:prstGeom>
          <a:noFill/>
          <a:ln w="76200">
            <a:solidFill>
              <a:srgbClr val="99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7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7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7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7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8.67362E-18 L 0.30325 -0.1469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74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56" y="-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179" name="Picture 3" descr="Introduzione 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577851"/>
            <a:ext cx="5429250" cy="551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5" name="Picture 4" descr="tiberiade_lago_gesu_predica_ai_pescatori_illustrazione_di_duccio_di_buoninsegna_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1" y="1352550"/>
            <a:ext cx="595312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6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5" descr="10 + 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025" y="642938"/>
            <a:ext cx="8997950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9" name="Rectangle 4"/>
          <p:cNvSpPr>
            <a:spLocks noChangeArrowheads="1"/>
          </p:cNvSpPr>
          <p:nvPr/>
        </p:nvSpPr>
        <p:spPr bwMode="auto">
          <a:xfrm>
            <a:off x="2003425" y="115889"/>
            <a:ext cx="818515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3000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  <a:latin typeface="Tahoma" panose="020B0604030504040204" pitchFamily="34" charset="0"/>
              </a:rPr>
              <a:t>Domenico Ghirlandaio, vocazione dei primi apostoli,  Vaticano, Cappella Sistina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App0052 Palestina al tempo di Ges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9" y="188914"/>
            <a:ext cx="4706937" cy="647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7" descr="feste%20di%20natale%20%28132%2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3429001"/>
            <a:ext cx="246697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3288" name="Rectangle 8"/>
          <p:cNvSpPr>
            <a:spLocks noChangeArrowheads="1"/>
          </p:cNvSpPr>
          <p:nvPr/>
        </p:nvSpPr>
        <p:spPr bwMode="auto">
          <a:xfrm>
            <a:off x="7319964" y="4508500"/>
            <a:ext cx="504825" cy="2159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Tahoma" panose="020B0604030504040204" pitchFamily="34" charset="0"/>
            </a:endParaRPr>
          </a:p>
        </p:txBody>
      </p:sp>
      <p:sp>
        <p:nvSpPr>
          <p:cNvPr id="353289" name="Line 9"/>
          <p:cNvSpPr>
            <a:spLocks noChangeShapeType="1"/>
          </p:cNvSpPr>
          <p:nvPr/>
        </p:nvSpPr>
        <p:spPr bwMode="auto">
          <a:xfrm>
            <a:off x="791369" y="951648"/>
            <a:ext cx="792163" cy="21748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42" name="Rectangle 10"/>
          <p:cNvSpPr>
            <a:spLocks noChangeArrowheads="1"/>
          </p:cNvSpPr>
          <p:nvPr/>
        </p:nvSpPr>
        <p:spPr bwMode="auto">
          <a:xfrm>
            <a:off x="1862139" y="120651"/>
            <a:ext cx="165622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chemeClr val="bg1"/>
                </a:solidFill>
              </a:rPr>
              <a:t>Betlemme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chemeClr val="bg1"/>
                </a:solidFill>
              </a:rPr>
              <a:t>di Giudea</a:t>
            </a:r>
          </a:p>
        </p:txBody>
      </p:sp>
      <p:sp>
        <p:nvSpPr>
          <p:cNvPr id="353291" name="Oval 11"/>
          <p:cNvSpPr>
            <a:spLocks noChangeArrowheads="1"/>
          </p:cNvSpPr>
          <p:nvPr/>
        </p:nvSpPr>
        <p:spPr bwMode="auto">
          <a:xfrm>
            <a:off x="6600825" y="3573464"/>
            <a:ext cx="1511300" cy="1368425"/>
          </a:xfrm>
          <a:prstGeom prst="ellipse">
            <a:avLst/>
          </a:prstGeom>
          <a:noFill/>
          <a:ln w="762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55 0.03426 C 0.03724 0.04352 0.04153 0.05023 0.04635 0.05879 C 0.05234 0.06898 0.0552 0.08009 0.06328 0.0875 C 0.0664 0.09977 0.0625 0.08796 0.06953 0.09977 C 0.07942 0.11643 0.07096 0.1081 0.0802 0.11597 C 0.0875 0.13125 0.09778 0.14467 0.10612 0.15903 C 0.11497 0.17361 0.11015 0.16782 0.11705 0.18171 C 0.12057 0.18912 0.12526 0.19514 0.12942 0.20208 C 0.13489 0.21157 0.13619 0.21852 0.14323 0.22477 C 0.14713 0.23958 0.1625 0.25301 0.17239 0.26157 C 0.18411 0.27199 0.19479 0.28333 0.20468 0.29629 C 0.20989 0.30208 0.21809 0.3081 0.22317 0.31412 C 0.22851 0.32199 0.24349 0.33819 0.25078 0.34166 C 0.25442 0.34861 0.25729 0.35116 0.26315 0.35393 C 0.26849 0.36435 0.26471 0.35879 0.27552 0.36805 C 0.28346 0.375 0.28997 0.38518 0.29869 0.39259 C 0.30911 0.40162 0.31432 0.41991 0.3263 0.42546 C 0.33229 0.43379 0.33802 0.43912 0.34635 0.4419 C 0.35 0.44444 0.35338 0.44815 0.35716 0.45 C 0.36119 0.45185 0.36549 0.45231 0.36953 0.45416 C 0.37526 0.45949 0.38125 0.4618 0.38789 0.46435 C 0.38945 0.46574 0.39062 0.46759 0.39244 0.46852 C 0.39518 0.47037 0.40182 0.47268 0.40182 0.47291 C 0.41549 0.48541 0.43489 0.48773 0.45091 0.4912 C 0.45651 0.49236 0.46796 0.49514 0.46796 0.49537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3532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71" y="2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353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353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3288" grpId="0" animBg="1"/>
      <p:bldP spid="353291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5" descr="10 + 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025" y="642938"/>
            <a:ext cx="8997950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4079777" y="3140969"/>
            <a:ext cx="647800" cy="129609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7713615" y="2996952"/>
            <a:ext cx="504825" cy="122396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5087888" y="3348609"/>
            <a:ext cx="1444006" cy="283686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4" descr="10 c vocazione apostoli 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8" y="188914"/>
            <a:ext cx="5510212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7" name="Rectangle 5"/>
          <p:cNvSpPr>
            <a:spLocks noChangeArrowheads="1"/>
          </p:cNvSpPr>
          <p:nvPr/>
        </p:nvSpPr>
        <p:spPr bwMode="auto">
          <a:xfrm>
            <a:off x="1847850" y="333375"/>
            <a:ext cx="13484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  <a:latin typeface="Tahoma" panose="020B0604030504040204" pitchFamily="34" charset="0"/>
              </a:rPr>
              <a:t>I particolari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5" descr="App00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765175"/>
            <a:ext cx="4352925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1" name="Picture 6" descr="App002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766763"/>
            <a:ext cx="4254500" cy="575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11" descr="App0019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814" y="2708276"/>
            <a:ext cx="4778375" cy="375761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19" name="Picture 12" descr="App0015 x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" t="10802" r="2959"/>
          <a:stretch>
            <a:fillRect/>
          </a:stretch>
        </p:blipFill>
        <p:spPr bwMode="auto">
          <a:xfrm>
            <a:off x="2711450" y="620713"/>
            <a:ext cx="6769100" cy="178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7" descr="foto-murale-murales-ges%C3%B9-apostoli-lago-tiberiade-barca-vangelo-scenografia-fabiettos-art-fabio-piras-vallermos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0" y="692151"/>
            <a:ext cx="5842000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3" name="Rectangle 8"/>
          <p:cNvSpPr>
            <a:spLocks noChangeArrowheads="1"/>
          </p:cNvSpPr>
          <p:nvPr/>
        </p:nvSpPr>
        <p:spPr bwMode="auto">
          <a:xfrm>
            <a:off x="2357438" y="82550"/>
            <a:ext cx="1047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30000"/>
              </a:spcBef>
              <a:buFontTx/>
              <a:buNone/>
            </a:pPr>
            <a:r>
              <a:rPr lang="it-IT" altLang="it-IT" sz="2400" b="1">
                <a:solidFill>
                  <a:schemeClr val="bg1"/>
                </a:solidFill>
              </a:rPr>
              <a:t>Pietro</a:t>
            </a:r>
          </a:p>
        </p:txBody>
      </p:sp>
      <p:pic>
        <p:nvPicPr>
          <p:cNvPr id="112644" name="Picture 3" descr="App0015 X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3" r="3592"/>
          <a:stretch>
            <a:fillRect/>
          </a:stretch>
        </p:blipFill>
        <p:spPr bwMode="auto">
          <a:xfrm>
            <a:off x="3929064" y="5127626"/>
            <a:ext cx="4333875" cy="154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3" descr="App0015 X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4" r="4120"/>
          <a:stretch>
            <a:fillRect/>
          </a:stretch>
        </p:blipFill>
        <p:spPr bwMode="auto">
          <a:xfrm>
            <a:off x="4295775" y="4365626"/>
            <a:ext cx="5722938" cy="2195513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691" name="Picture 4" descr="sandr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9" y="188914"/>
            <a:ext cx="5164137" cy="385127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97566"/>
            <a:ext cx="10058400" cy="5662869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2140366" y="116632"/>
            <a:ext cx="79112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Concattedrale S. Andrea Mantova: la crocifissione dell’apostolo San Andrea 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0993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96195"/>
            <a:ext cx="10058400" cy="566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0050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3" descr="App0015 X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9" r="4121"/>
          <a:stretch>
            <a:fillRect/>
          </a:stretch>
        </p:blipFill>
        <p:spPr bwMode="auto">
          <a:xfrm>
            <a:off x="2135189" y="260351"/>
            <a:ext cx="5722937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5" name="Picture 4" descr="323px-Pietro_Perugino_0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60" y="2520877"/>
            <a:ext cx="1939925" cy="359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6" name="Picture 5" descr="800px-Jacopo_Bassano_Last_Supper_154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3789364"/>
            <a:ext cx="4318000" cy="236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30" name="Line 6"/>
          <p:cNvSpPr>
            <a:spLocks noChangeShapeType="1"/>
          </p:cNvSpPr>
          <p:nvPr/>
        </p:nvSpPr>
        <p:spPr bwMode="auto">
          <a:xfrm flipV="1">
            <a:off x="3432175" y="6237289"/>
            <a:ext cx="287338" cy="28733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3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3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83237E-6 C 0.01649 -0.02081 0.01493 -0.05503 0.0191 -0.08255 C 0.02083 -0.0948 0.025 -0.10521 0.02864 -0.1163 C 0.0316 -0.12509 0.03281 -0.13457 0.03489 -0.14382 C 0.03819 -0.15885 0.04288 -0.17226 0.04288 -0.18821 " pathEditMode="relative" ptsTypes="ffffA">
                                      <p:cBhvr>
                                        <p:cTn id="13" dur="2000" fill="hold"/>
                                        <p:tgtEl>
                                          <p:spTgt spid="513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7 -0.02035 C 0.04027 -0.01642 0.05885 -0.01249 0.07725 -0.00763 C 0.08611 -0.00532 0.10434 -0.00324 0.10434 -0.00324 C 0.22274 0.04925 0.35399 -0.00046 0.47864 -0.00116 C 0.49166 -0.00347 0.50434 -0.00694 0.51701 -0.00971 C 0.52395 -0.01272 0.53072 -0.01503 0.53767 -0.01804 C 0.54878 -0.02844 0.53524 -0.01688 0.54878 -0.02451 C 0.55052 -0.02543 0.55173 -0.02752 0.55347 -0.02867 C 0.55486 -0.0296 0.55659 -0.03006 0.55816 -0.03075 C 0.5651 -0.04 0.57552 -0.04994 0.58524 -0.05411 C 0.5868 -0.05619 0.58993 -0.06035 0.58993 -0.06035 " pathEditMode="relative" ptsTypes="ffffffffffA">
                                      <p:cBhvr>
                                        <p:cTn id="17" dur="2000" fill="hold"/>
                                        <p:tgtEl>
                                          <p:spTgt spid="513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4" descr="- ultima ce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0"/>
            <a:ext cx="7916862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27" name="Rectangle 7"/>
          <p:cNvSpPr>
            <a:spLocks noChangeArrowheads="1"/>
          </p:cNvSpPr>
          <p:nvPr/>
        </p:nvSpPr>
        <p:spPr bwMode="auto">
          <a:xfrm>
            <a:off x="2640014" y="3378201"/>
            <a:ext cx="6911975" cy="658813"/>
          </a:xfrm>
          <a:prstGeom prst="rect">
            <a:avLst/>
          </a:prstGeom>
          <a:solidFill>
            <a:srgbClr val="FFFF99"/>
          </a:solidFill>
          <a:ln w="38100">
            <a:solidFill>
              <a:srgbClr val="0000C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30000"/>
              </a:spcBef>
              <a:buFontTx/>
              <a:buNone/>
              <a:defRPr/>
            </a:pPr>
            <a:r>
              <a:rPr lang="it-IT" altLang="it-IT" sz="1600" b="1" dirty="0">
                <a:latin typeface="+mn-lt"/>
              </a:rPr>
              <a:t>Andrea del Castagno, 1447, affresco, Firenze, Chiesa di S. Apollonia </a:t>
            </a:r>
          </a:p>
          <a:p>
            <a:pPr algn="ctr">
              <a:spcBef>
                <a:spcPct val="30000"/>
              </a:spcBef>
              <a:buFontTx/>
              <a:buNone/>
              <a:defRPr/>
            </a:pPr>
            <a:r>
              <a:rPr lang="it-IT" altLang="it-IT" sz="1600" b="1" dirty="0">
                <a:latin typeface="+mn-lt"/>
              </a:rPr>
              <a:t>Deposizione – Crocifissione – Resurrezione – Ultima Cena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z App000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304" b="1498"/>
          <a:stretch/>
        </p:blipFill>
        <p:spPr bwMode="auto">
          <a:xfrm>
            <a:off x="4511677" y="1655765"/>
            <a:ext cx="3672556" cy="4725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91" name="Rectangle 3"/>
          <p:cNvSpPr>
            <a:spLocks noChangeArrowheads="1"/>
          </p:cNvSpPr>
          <p:nvPr/>
        </p:nvSpPr>
        <p:spPr bwMode="auto">
          <a:xfrm>
            <a:off x="2063751" y="333375"/>
            <a:ext cx="5327099" cy="107721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 dirty="0">
                <a:latin typeface="+mn-lt"/>
              </a:rPr>
              <a:t>Betlemme di Giudea: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 dirty="0">
                <a:latin typeface="+mn-lt"/>
              </a:rPr>
              <a:t>il paese dove è nato Gesù </a:t>
            </a:r>
          </a:p>
        </p:txBody>
      </p:sp>
      <p:sp>
        <p:nvSpPr>
          <p:cNvPr id="217092" name="Line 4"/>
          <p:cNvSpPr>
            <a:spLocks noChangeShapeType="1"/>
          </p:cNvSpPr>
          <p:nvPr/>
        </p:nvSpPr>
        <p:spPr bwMode="auto">
          <a:xfrm flipV="1">
            <a:off x="3107546" y="2564904"/>
            <a:ext cx="2808262" cy="1066463"/>
          </a:xfrm>
          <a:prstGeom prst="line">
            <a:avLst/>
          </a:prstGeom>
          <a:noFill/>
          <a:ln w="152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17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250"/>
                                        <p:tgtEl>
                                          <p:spTgt spid="217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091" grpId="0" animBg="1"/>
      <p:bldP spid="217092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949" name="Picture 5" descr="- ultima cena 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700213"/>
            <a:ext cx="8637588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3" name="Rectangle 6"/>
          <p:cNvSpPr>
            <a:spLocks noChangeArrowheads="1"/>
          </p:cNvSpPr>
          <p:nvPr/>
        </p:nvSpPr>
        <p:spPr bwMode="auto">
          <a:xfrm>
            <a:off x="2351089" y="404813"/>
            <a:ext cx="7262373" cy="369332"/>
          </a:xfrm>
          <a:prstGeom prst="rect">
            <a:avLst/>
          </a:prstGeom>
          <a:solidFill>
            <a:srgbClr val="FFFF99"/>
          </a:solidFill>
          <a:ln w="57150">
            <a:solidFill>
              <a:srgbClr val="0000C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30000"/>
              </a:spcBef>
              <a:buFontTx/>
              <a:buNone/>
            </a:pPr>
            <a:r>
              <a:rPr lang="it-IT" altLang="it-IT" sz="1800">
                <a:latin typeface="Tahoma" panose="020B0604030504040204" pitchFamily="34" charset="0"/>
              </a:rPr>
              <a:t>Andrea del Castagno: ultima cena 1447 Firenze Chiesa di S. Apollonia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94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9" descr="App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3" y="260350"/>
            <a:ext cx="5224462" cy="640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4" descr="foto-cafarnao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731839"/>
            <a:ext cx="8128000" cy="539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59" name="Rectangle 5"/>
          <p:cNvSpPr>
            <a:spLocks noChangeArrowheads="1"/>
          </p:cNvSpPr>
          <p:nvPr/>
        </p:nvSpPr>
        <p:spPr bwMode="auto">
          <a:xfrm>
            <a:off x="3143250" y="114300"/>
            <a:ext cx="3938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30000"/>
              </a:spcBef>
              <a:buFontTx/>
              <a:buNone/>
            </a:pPr>
            <a:r>
              <a:rPr lang="it-IT" altLang="it-IT" sz="2400">
                <a:solidFill>
                  <a:schemeClr val="bg1"/>
                </a:solidFill>
                <a:latin typeface="Tahoma" panose="020B0604030504040204" pitchFamily="34" charset="0"/>
              </a:rPr>
              <a:t>Cafarnao   resti archeologici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4" descr="foto-cafarnao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731839"/>
            <a:ext cx="8128000" cy="539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7" name="Rectangle 5"/>
          <p:cNvSpPr>
            <a:spLocks noChangeArrowheads="1"/>
          </p:cNvSpPr>
          <p:nvPr/>
        </p:nvSpPr>
        <p:spPr bwMode="auto">
          <a:xfrm>
            <a:off x="3676650" y="23813"/>
            <a:ext cx="39830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30000"/>
              </a:spcBef>
              <a:buFontTx/>
              <a:buNone/>
            </a:pPr>
            <a:r>
              <a:rPr lang="it-IT" altLang="it-IT" sz="2400">
                <a:solidFill>
                  <a:schemeClr val="bg1"/>
                </a:solidFill>
              </a:rPr>
              <a:t>Cafarnao   resti archeologici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3" descr="Introduzione 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4" y="260648"/>
            <a:ext cx="5711825" cy="647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5" name="Rectangle 4"/>
          <p:cNvSpPr>
            <a:spLocks noChangeArrowheads="1"/>
          </p:cNvSpPr>
          <p:nvPr/>
        </p:nvSpPr>
        <p:spPr bwMode="auto">
          <a:xfrm>
            <a:off x="1739901" y="404813"/>
            <a:ext cx="2843213" cy="13319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it-IT" altLang="it-IT" sz="2400" b="1" dirty="0">
                <a:solidFill>
                  <a:srgbClr val="FFFF99"/>
                </a:solidFill>
              </a:rPr>
              <a:t>La </a:t>
            </a:r>
            <a:r>
              <a:rPr lang="it-IT" altLang="it-IT" sz="2800" dirty="0">
                <a:solidFill>
                  <a:srgbClr val="E8700C"/>
                </a:solidFill>
              </a:rPr>
              <a:t>trasfigurazione</a:t>
            </a:r>
          </a:p>
          <a:p>
            <a:pPr>
              <a:buFontTx/>
              <a:buNone/>
            </a:pPr>
            <a:r>
              <a:rPr lang="it-IT" altLang="it-IT" sz="2400" b="1" dirty="0">
                <a:solidFill>
                  <a:srgbClr val="FFFF99"/>
                </a:solidFill>
              </a:rPr>
              <a:t>sul monte </a:t>
            </a:r>
            <a:r>
              <a:rPr lang="it-IT" altLang="it-IT" sz="2400" b="1" dirty="0" err="1">
                <a:solidFill>
                  <a:srgbClr val="FFFF99"/>
                </a:solidFill>
              </a:rPr>
              <a:t>Tabor</a:t>
            </a:r>
            <a:endParaRPr lang="it-IT" altLang="it-IT" sz="2400" b="1" dirty="0">
              <a:solidFill>
                <a:srgbClr val="FFFF99"/>
              </a:solidFill>
            </a:endParaRPr>
          </a:p>
        </p:txBody>
      </p:sp>
      <p:sp>
        <p:nvSpPr>
          <p:cNvPr id="528389" name="Line 5"/>
          <p:cNvSpPr>
            <a:spLocks noChangeShapeType="1"/>
          </p:cNvSpPr>
          <p:nvPr/>
        </p:nvSpPr>
        <p:spPr bwMode="auto">
          <a:xfrm>
            <a:off x="2208214" y="1989139"/>
            <a:ext cx="503237" cy="35877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28390" name="Line 6"/>
          <p:cNvSpPr>
            <a:spLocks noChangeShapeType="1"/>
          </p:cNvSpPr>
          <p:nvPr/>
        </p:nvSpPr>
        <p:spPr bwMode="auto">
          <a:xfrm>
            <a:off x="1847528" y="1268760"/>
            <a:ext cx="2232025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84971E-6 C 0.01041 0.003 0.02066 0.0074 0.0309 0.01063 C 0.03923 0.02219 0.04271 0.02081 0.05382 0.02566 C 0.06146 0.03214 0.071 0.03676 0.07968 0.04046 C 0.08507 0.04532 0.09027 0.04601 0.096 0.04925 C 0.10573 0.05456 0.11527 0.05988 0.12534 0.06404 C 0.13159 0.06959 0.13767 0.07237 0.14496 0.07468 C 0.16128 0.08786 0.18177 0.09641 0.20017 0.10243 C 0.20486 0.10381 0.20885 0.10844 0.21337 0.10913 C 0.22482 0.11075 0.23628 0.11052 0.24774 0.11121 C 0.33246 0.12948 0.40139 0.12601 0.49531 0.12809 C 0.5125 0.12994 0.52899 0.13387 0.54583 0.13688 C 0.56111 0.14335 0.57743 0.14428 0.59305 0.14728 C 0.61493 0.15191 0.63663 0.15769 0.65833 0.16231 C 0.66597 0.16555 0.67257 0.17318 0.68125 0.17318 " pathEditMode="relative" rAng="0" ptsTypes="ffffffffffffffA">
                                      <p:cBhvr>
                                        <p:cTn id="6" dur="2000" fill="hold"/>
                                        <p:tgtEl>
                                          <p:spTgt spid="5283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62" y="86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528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8390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3" descr="Stampati"/>
          <p:cNvSpPr>
            <a:spLocks noGrp="1" noChangeArrowheads="1"/>
          </p:cNvSpPr>
          <p:nvPr>
            <p:ph type="body" idx="4294967295"/>
          </p:nvPr>
        </p:nvSpPr>
        <p:spPr>
          <a:xfrm>
            <a:off x="0" y="0"/>
            <a:ext cx="12192000" cy="6858000"/>
          </a:xfrm>
          <a:blipFill dpi="0" rotWithShape="1">
            <a:blip r:embed="rId2"/>
            <a:srcRect/>
            <a:tile tx="0" ty="0" sx="100000" sy="100000" flip="none" algn="tl"/>
          </a:blipFill>
          <a:ln>
            <a:solidFill>
              <a:srgbClr val="0000C8"/>
            </a:solidFill>
            <a:miter lim="800000"/>
            <a:headEnd/>
            <a:tailEnd/>
          </a:ln>
        </p:spPr>
        <p:txBody>
          <a:bodyPr/>
          <a:lstStyle/>
          <a:p>
            <a:pPr lvl="2">
              <a:buFontTx/>
              <a:buNone/>
            </a:pPr>
            <a:endParaRPr lang="it-IT" altLang="it-IT" b="1" dirty="0"/>
          </a:p>
          <a:p>
            <a:pPr lvl="2">
              <a:buFontTx/>
              <a:buNone/>
            </a:pPr>
            <a:r>
              <a:rPr lang="it-IT" altLang="it-IT" sz="5400" b="1" dirty="0" smtClean="0"/>
              <a:t>Attenzione</a:t>
            </a:r>
          </a:p>
          <a:p>
            <a:pPr>
              <a:buFontTx/>
              <a:buNone/>
            </a:pPr>
            <a:endParaRPr lang="it-IT" altLang="it-IT" sz="5400" b="1" dirty="0" smtClean="0"/>
          </a:p>
          <a:p>
            <a:pPr algn="ctr">
              <a:lnSpc>
                <a:spcPct val="150000"/>
              </a:lnSpc>
              <a:buFontTx/>
              <a:buNone/>
            </a:pPr>
            <a:r>
              <a:rPr lang="it-IT" altLang="it-IT" sz="5400" dirty="0"/>
              <a:t>La </a:t>
            </a:r>
            <a:r>
              <a:rPr lang="it-IT" altLang="it-IT" sz="5400" b="1" dirty="0">
                <a:solidFill>
                  <a:srgbClr val="ED3713"/>
                </a:solidFill>
              </a:rPr>
              <a:t>trasfigurazione</a:t>
            </a:r>
            <a:r>
              <a:rPr lang="it-IT" altLang="it-IT" sz="5400" dirty="0">
                <a:solidFill>
                  <a:srgbClr val="ED3713"/>
                </a:solidFill>
              </a:rPr>
              <a:t> </a:t>
            </a:r>
          </a:p>
          <a:p>
            <a:pPr algn="ctr">
              <a:lnSpc>
                <a:spcPct val="150000"/>
              </a:lnSpc>
              <a:buFontTx/>
              <a:buNone/>
            </a:pPr>
            <a:r>
              <a:rPr lang="it-IT" altLang="it-IT" sz="5400" b="1" dirty="0"/>
              <a:t>NON</a:t>
            </a:r>
            <a:r>
              <a:rPr lang="it-IT" altLang="it-IT" sz="5400" dirty="0"/>
              <a:t> è la </a:t>
            </a:r>
            <a:r>
              <a:rPr lang="it-IT" altLang="it-IT" sz="5400" b="1" dirty="0"/>
              <a:t>resurrezione</a:t>
            </a:r>
            <a:r>
              <a:rPr lang="it-IT" altLang="it-IT" sz="5400" dirty="0"/>
              <a:t>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4" descr="Stampati"/>
          <p:cNvSpPr>
            <a:spLocks noChangeArrowheads="1"/>
          </p:cNvSpPr>
          <p:nvPr/>
        </p:nvSpPr>
        <p:spPr bwMode="auto">
          <a:xfrm>
            <a:off x="623393" y="471652"/>
            <a:ext cx="10945215" cy="5914696"/>
          </a:xfrm>
          <a:prstGeom prst="rect">
            <a:avLst/>
          </a:prstGeom>
          <a:solidFill>
            <a:srgbClr val="FFFFE5"/>
          </a:solidFill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altLang="it-IT" sz="3600" b="1" dirty="0">
                <a:latin typeface="+mn-lt"/>
              </a:rPr>
              <a:t>Che cosa è la trasfigurazione?</a:t>
            </a:r>
          </a:p>
          <a:p>
            <a:pPr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endParaRPr lang="it-IT" altLang="it-IT" sz="900" dirty="0">
              <a:latin typeface="+mn-lt"/>
            </a:endParaRPr>
          </a:p>
          <a:p>
            <a:pPr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altLang="it-IT" sz="2400" dirty="0">
                <a:latin typeface="+mn-lt"/>
              </a:rPr>
              <a:t>Nel Nuovo Testamento  </a:t>
            </a:r>
            <a:r>
              <a:rPr lang="it-IT" altLang="it-IT" sz="1600" dirty="0">
                <a:latin typeface="+mn-lt"/>
              </a:rPr>
              <a:t>(Mt cap.17,   Mc cap. 9   e Lc cap.9)</a:t>
            </a:r>
            <a:r>
              <a:rPr lang="it-IT" altLang="it-IT" sz="2400" dirty="0">
                <a:latin typeface="+mn-lt"/>
              </a:rPr>
              <a:t> Gesù di Nazareth rivelò ufficialmente di essere il </a:t>
            </a:r>
            <a:r>
              <a:rPr lang="it-IT" altLang="it-IT" sz="2400" b="1" dirty="0">
                <a:latin typeface="+mn-lt"/>
              </a:rPr>
              <a:t>Figlio di Dio</a:t>
            </a:r>
            <a:r>
              <a:rPr lang="it-IT" altLang="it-IT" sz="2400" dirty="0">
                <a:latin typeface="+mn-lt"/>
              </a:rPr>
              <a:t> quando portò i suoi discepoli Pietro, Giacomo e Giovanni “su un alto monte” (secondo la tradizione, il monte </a:t>
            </a:r>
            <a:r>
              <a:rPr lang="it-IT" altLang="it-IT" sz="2400" dirty="0" err="1">
                <a:latin typeface="+mn-lt"/>
              </a:rPr>
              <a:t>Tabor</a:t>
            </a:r>
            <a:r>
              <a:rPr lang="it-IT" altLang="it-IT" sz="2400" dirty="0">
                <a:latin typeface="+mn-lt"/>
              </a:rPr>
              <a:t>).</a:t>
            </a:r>
          </a:p>
          <a:p>
            <a:pPr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altLang="it-IT" sz="2400" dirty="0">
                <a:latin typeface="+mn-lt"/>
              </a:rPr>
              <a:t>In quel luogo Gesù  fu </a:t>
            </a:r>
            <a:r>
              <a:rPr lang="it-IT" altLang="it-IT" b="1" u="sng" dirty="0">
                <a:latin typeface="+mn-lt"/>
              </a:rPr>
              <a:t>trasfigurato</a:t>
            </a:r>
            <a:r>
              <a:rPr lang="it-IT" altLang="it-IT" sz="2400" dirty="0">
                <a:latin typeface="+mn-lt"/>
              </a:rPr>
              <a:t> davanti a loro; </a:t>
            </a:r>
          </a:p>
          <a:p>
            <a:pPr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endParaRPr lang="it-IT" altLang="it-IT" sz="1000" dirty="0">
              <a:latin typeface="+mn-lt"/>
            </a:endParaRPr>
          </a:p>
          <a:p>
            <a:pPr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altLang="it-IT" sz="2400" b="1" dirty="0">
                <a:latin typeface="+mn-lt"/>
              </a:rPr>
              <a:t>“il suo volto brillò </a:t>
            </a:r>
            <a:r>
              <a:rPr lang="it-IT" altLang="it-IT" sz="2400" dirty="0">
                <a:latin typeface="+mn-lt"/>
              </a:rPr>
              <a:t>(“trasfigurò”)</a:t>
            </a:r>
            <a:r>
              <a:rPr lang="it-IT" altLang="it-IT" sz="2400" b="1" dirty="0">
                <a:latin typeface="+mn-lt"/>
              </a:rPr>
              <a:t> come il sole e le sue vesti divennero candide come la luce'</a:t>
            </a:r>
            <a:r>
              <a:rPr lang="it-IT" altLang="it-IT" sz="2400" dirty="0">
                <a:latin typeface="+mn-lt"/>
              </a:rPr>
              <a:t> (Matteo 17:2). </a:t>
            </a:r>
          </a:p>
          <a:p>
            <a:pPr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altLang="it-IT" sz="2400" dirty="0">
                <a:latin typeface="+mn-lt"/>
              </a:rPr>
              <a:t>Contemporaneamente, i profeti Mosè ed Elia apparvero ai discepoli e una “voce dalla nuvola” disse: </a:t>
            </a:r>
          </a:p>
          <a:p>
            <a:pPr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endParaRPr lang="it-IT" altLang="it-IT" sz="1000" dirty="0">
              <a:latin typeface="+mn-lt"/>
            </a:endParaRPr>
          </a:p>
          <a:p>
            <a:pPr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altLang="it-IT" sz="2400" b="1" dirty="0">
                <a:latin typeface="+mn-lt"/>
              </a:rPr>
              <a:t>“Questo è il Figlio mio prediletto, nel quale mi sono compiaciuto. Ascoltatelo”.  </a:t>
            </a:r>
            <a:r>
              <a:rPr lang="it-IT" altLang="it-IT" sz="2400" dirty="0">
                <a:latin typeface="+mn-lt"/>
              </a:rPr>
              <a:t> </a:t>
            </a:r>
            <a:r>
              <a:rPr lang="it-IT" altLang="it-IT" sz="1600" dirty="0">
                <a:latin typeface="+mn-lt"/>
              </a:rPr>
              <a:t>(Matteo 17:5).</a:t>
            </a:r>
          </a:p>
          <a:p>
            <a:pPr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endParaRPr lang="it-IT" altLang="it-IT" sz="1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3" descr="Stampati"/>
          <p:cNvSpPr>
            <a:spLocks noGrp="1" noChangeArrowheads="1"/>
          </p:cNvSpPr>
          <p:nvPr>
            <p:ph type="body" idx="4294967295"/>
          </p:nvPr>
        </p:nvSpPr>
        <p:spPr>
          <a:xfrm>
            <a:off x="3251846" y="404814"/>
            <a:ext cx="5688309" cy="720725"/>
          </a:xfrm>
          <a:blipFill dpi="0" rotWithShape="1">
            <a:blip r:embed="rId2"/>
            <a:srcRect/>
            <a:tile tx="0" ty="0" sx="100000" sy="100000" flip="none" algn="tl"/>
          </a:blip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indent="0">
              <a:buNone/>
            </a:pPr>
            <a:r>
              <a:rPr lang="it-IT" altLang="it-IT" dirty="0" smtClean="0"/>
              <a:t>La </a:t>
            </a:r>
            <a:r>
              <a:rPr lang="it-IT" altLang="it-IT" b="1" dirty="0" smtClean="0"/>
              <a:t>Trasfigurazione</a:t>
            </a:r>
            <a:r>
              <a:rPr lang="it-IT" altLang="it-IT" dirty="0" smtClean="0"/>
              <a:t> nell’arte</a:t>
            </a:r>
          </a:p>
        </p:txBody>
      </p:sp>
      <p:pic>
        <p:nvPicPr>
          <p:cNvPr id="130051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288" y="1341439"/>
            <a:ext cx="4035425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836614"/>
            <a:ext cx="843280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424113" y="260350"/>
            <a:ext cx="7632700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dirty="0">
                <a:solidFill>
                  <a:schemeClr val="bg1"/>
                </a:solidFill>
                <a:latin typeface="+mj-lt"/>
              </a:rPr>
              <a:t>Ravenna: La Trasfigurazione,  Basilica San Apollinare in Classe VI sec.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Ravenna_BW_4 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25" y="44450"/>
            <a:ext cx="9023350" cy="676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7" name="Rectangle 3"/>
          <p:cNvSpPr>
            <a:spLocks noChangeArrowheads="1"/>
          </p:cNvSpPr>
          <p:nvPr/>
        </p:nvSpPr>
        <p:spPr bwMode="auto">
          <a:xfrm>
            <a:off x="3359150" y="5229226"/>
            <a:ext cx="5473700" cy="1292225"/>
          </a:xfrm>
          <a:prstGeom prst="rect">
            <a:avLst/>
          </a:prstGeom>
          <a:solidFill>
            <a:srgbClr val="FFFFCC"/>
          </a:solidFill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it-IT" sz="2000" dirty="0">
                <a:latin typeface="+mn-lt"/>
              </a:rPr>
              <a:t>Sopra la croce abbiamo </a:t>
            </a:r>
            <a:r>
              <a:rPr lang="it-IT" sz="2000" b="1" dirty="0">
                <a:latin typeface="+mn-lt"/>
              </a:rPr>
              <a:t>Mosè</a:t>
            </a:r>
            <a:r>
              <a:rPr lang="it-IT" sz="2000" dirty="0">
                <a:latin typeface="+mn-lt"/>
              </a:rPr>
              <a:t> ed </a:t>
            </a:r>
            <a:r>
              <a:rPr lang="it-IT" sz="2000" b="1" dirty="0">
                <a:latin typeface="+mn-lt"/>
              </a:rPr>
              <a:t>Elia</a:t>
            </a:r>
            <a:r>
              <a:rPr lang="it-IT" sz="2000" dirty="0">
                <a:latin typeface="+mn-lt"/>
              </a:rPr>
              <a:t>.</a:t>
            </a:r>
          </a:p>
          <a:p>
            <a:pPr>
              <a:lnSpc>
                <a:spcPct val="130000"/>
              </a:lnSpc>
              <a:defRPr/>
            </a:pPr>
            <a:r>
              <a:rPr lang="it-IT" sz="2000" dirty="0">
                <a:latin typeface="+mn-lt"/>
              </a:rPr>
              <a:t>I tre agnelli in basso simboleggiano gli apostoli </a:t>
            </a:r>
          </a:p>
          <a:p>
            <a:pPr>
              <a:lnSpc>
                <a:spcPct val="130000"/>
              </a:lnSpc>
              <a:defRPr/>
            </a:pPr>
            <a:r>
              <a:rPr lang="it-IT" sz="2000" b="1" dirty="0">
                <a:latin typeface="+mn-lt"/>
              </a:rPr>
              <a:t>Pietro</a:t>
            </a:r>
            <a:r>
              <a:rPr lang="it-IT" sz="2000" dirty="0">
                <a:latin typeface="+mn-lt"/>
              </a:rPr>
              <a:t>, </a:t>
            </a:r>
            <a:r>
              <a:rPr lang="it-IT" sz="2000" b="1" dirty="0">
                <a:latin typeface="+mn-lt"/>
              </a:rPr>
              <a:t>Giacomo</a:t>
            </a:r>
            <a:r>
              <a:rPr lang="it-IT" sz="2000" dirty="0">
                <a:latin typeface="+mn-lt"/>
              </a:rPr>
              <a:t> e </a:t>
            </a:r>
            <a:r>
              <a:rPr lang="it-IT" sz="2000" b="1" dirty="0">
                <a:latin typeface="+mn-lt"/>
              </a:rPr>
              <a:t>Giovanni.</a:t>
            </a:r>
            <a:r>
              <a:rPr lang="it-IT" sz="2000" dirty="0">
                <a:latin typeface="+mn-lt"/>
              </a:rPr>
              <a:t> </a:t>
            </a:r>
          </a:p>
        </p:txBody>
      </p:sp>
      <p:sp>
        <p:nvSpPr>
          <p:cNvPr id="133124" name="Oval 4"/>
          <p:cNvSpPr>
            <a:spLocks noChangeArrowheads="1"/>
          </p:cNvSpPr>
          <p:nvPr/>
        </p:nvSpPr>
        <p:spPr bwMode="auto">
          <a:xfrm>
            <a:off x="3143251" y="3141664"/>
            <a:ext cx="1439863" cy="1368425"/>
          </a:xfrm>
          <a:prstGeom prst="ellipse">
            <a:avLst/>
          </a:prstGeom>
          <a:noFill/>
          <a:ln w="76200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Tahoma" panose="020B0604030504040204" pitchFamily="34" charset="0"/>
            </a:endParaRPr>
          </a:p>
        </p:txBody>
      </p:sp>
      <p:sp>
        <p:nvSpPr>
          <p:cNvPr id="133125" name="Oval 5"/>
          <p:cNvSpPr>
            <a:spLocks noChangeArrowheads="1"/>
          </p:cNvSpPr>
          <p:nvPr/>
        </p:nvSpPr>
        <p:spPr bwMode="auto">
          <a:xfrm>
            <a:off x="7824788" y="3213101"/>
            <a:ext cx="1439862" cy="1368425"/>
          </a:xfrm>
          <a:prstGeom prst="ellipse">
            <a:avLst/>
          </a:prstGeom>
          <a:noFill/>
          <a:ln w="76200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Tahoma" panose="020B0604030504040204" pitchFamily="34" charset="0"/>
            </a:endParaRPr>
          </a:p>
        </p:txBody>
      </p:sp>
      <p:sp>
        <p:nvSpPr>
          <p:cNvPr id="133126" name="Oval 4"/>
          <p:cNvSpPr>
            <a:spLocks noChangeArrowheads="1"/>
          </p:cNvSpPr>
          <p:nvPr/>
        </p:nvSpPr>
        <p:spPr bwMode="auto">
          <a:xfrm>
            <a:off x="3503613" y="1052514"/>
            <a:ext cx="1439862" cy="1368425"/>
          </a:xfrm>
          <a:prstGeom prst="ellipse">
            <a:avLst/>
          </a:prstGeom>
          <a:noFill/>
          <a:ln w="76200">
            <a:solidFill>
              <a:srgbClr val="0000C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Tahoma" panose="020B0604030504040204" pitchFamily="34" charset="0"/>
            </a:endParaRPr>
          </a:p>
        </p:txBody>
      </p:sp>
      <p:sp>
        <p:nvSpPr>
          <p:cNvPr id="133127" name="Oval 4"/>
          <p:cNvSpPr>
            <a:spLocks noChangeArrowheads="1"/>
          </p:cNvSpPr>
          <p:nvPr/>
        </p:nvSpPr>
        <p:spPr bwMode="auto">
          <a:xfrm>
            <a:off x="7535863" y="836614"/>
            <a:ext cx="1439862" cy="1368425"/>
          </a:xfrm>
          <a:prstGeom prst="ellipse">
            <a:avLst/>
          </a:prstGeom>
          <a:noFill/>
          <a:ln w="76200">
            <a:solidFill>
              <a:srgbClr val="0000C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App0008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8" y="0"/>
            <a:ext cx="5967412" cy="647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6"/>
          <p:cNvSpPr>
            <a:spLocks noChangeArrowheads="1"/>
          </p:cNvSpPr>
          <p:nvPr/>
        </p:nvSpPr>
        <p:spPr bwMode="auto">
          <a:xfrm>
            <a:off x="3719513" y="4652963"/>
            <a:ext cx="3960812" cy="20177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endParaRPr lang="it-IT" altLang="it-IT" sz="1800">
              <a:latin typeface="Tahoma" panose="020B0604030504040204" pitchFamily="34" charset="0"/>
            </a:endParaRPr>
          </a:p>
          <a:p>
            <a:endParaRPr lang="it-IT" altLang="it-IT" sz="1800">
              <a:latin typeface="Tahoma" panose="020B0604030504040204" pitchFamily="34" charset="0"/>
            </a:endParaRPr>
          </a:p>
          <a:p>
            <a:endParaRPr lang="it-IT" altLang="it-IT" sz="1800">
              <a:latin typeface="Tahoma" panose="020B0604030504040204" pitchFamily="34" charset="0"/>
            </a:endParaRPr>
          </a:p>
          <a:p>
            <a:endParaRPr lang="it-IT" altLang="it-IT" sz="1800">
              <a:latin typeface="Tahoma" panose="020B0604030504040204" pitchFamily="34" charset="0"/>
            </a:endParaRPr>
          </a:p>
          <a:p>
            <a:endParaRPr lang="it-IT" altLang="it-IT" sz="1800">
              <a:latin typeface="Tahoma" panose="020B0604030504040204" pitchFamily="34" charset="0"/>
            </a:endParaRPr>
          </a:p>
          <a:p>
            <a:endParaRPr lang="it-IT" altLang="it-IT" sz="1800">
              <a:latin typeface="Tahoma" panose="020B0604030504040204" pitchFamily="34" charset="0"/>
            </a:endParaRPr>
          </a:p>
        </p:txBody>
      </p:sp>
      <p:sp>
        <p:nvSpPr>
          <p:cNvPr id="501767" name="Line 7"/>
          <p:cNvSpPr>
            <a:spLocks noChangeShapeType="1"/>
          </p:cNvSpPr>
          <p:nvPr/>
        </p:nvSpPr>
        <p:spPr bwMode="auto">
          <a:xfrm flipV="1">
            <a:off x="2282046" y="836711"/>
            <a:ext cx="2085762" cy="720503"/>
          </a:xfrm>
          <a:prstGeom prst="line">
            <a:avLst/>
          </a:prstGeom>
          <a:noFill/>
          <a:ln w="76200">
            <a:solidFill>
              <a:srgbClr val="D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17413" name="Picture 8" descr="Festa%20di%20Natele%20-%20vari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5445125"/>
            <a:ext cx="857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9" descr="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2852738"/>
            <a:ext cx="1308100" cy="174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501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67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6"/>
          <p:cNvSpPr>
            <a:spLocks noChangeArrowheads="1"/>
          </p:cNvSpPr>
          <p:nvPr/>
        </p:nvSpPr>
        <p:spPr bwMode="auto">
          <a:xfrm>
            <a:off x="1658938" y="188914"/>
            <a:ext cx="2646362" cy="16986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1800" b="1">
                <a:solidFill>
                  <a:schemeClr val="bg1"/>
                </a:solidFill>
              </a:rPr>
              <a:t>Giovanni Bellini </a:t>
            </a:r>
          </a:p>
          <a:p>
            <a:pPr eaLnBrk="1" hangingPunct="1">
              <a:buFontTx/>
              <a:buNone/>
            </a:pPr>
            <a:r>
              <a:rPr lang="it-IT" altLang="it-IT" sz="1800" b="1">
                <a:solidFill>
                  <a:schemeClr val="bg1"/>
                </a:solidFill>
              </a:rPr>
              <a:t>1419 -1516</a:t>
            </a:r>
          </a:p>
          <a:p>
            <a:pPr eaLnBrk="1" hangingPunct="1">
              <a:buFontTx/>
              <a:buNone/>
            </a:pPr>
            <a:r>
              <a:rPr lang="it-IT" altLang="it-IT" sz="1800">
                <a:solidFill>
                  <a:schemeClr val="bg1"/>
                </a:solidFill>
              </a:rPr>
              <a:t> La </a:t>
            </a:r>
            <a:r>
              <a:rPr lang="it-IT" altLang="it-IT" sz="1800" b="1">
                <a:solidFill>
                  <a:schemeClr val="bg1"/>
                </a:solidFill>
              </a:rPr>
              <a:t>Trasfigurazione</a:t>
            </a:r>
          </a:p>
          <a:p>
            <a:pPr eaLnBrk="1" hangingPunct="1">
              <a:buFontTx/>
              <a:buNone/>
            </a:pPr>
            <a:endParaRPr lang="it-IT" altLang="it-IT" sz="1800" b="1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it-IT" altLang="it-IT" sz="1800" b="1">
                <a:solidFill>
                  <a:schemeClr val="bg1"/>
                </a:solidFill>
              </a:rPr>
              <a:t>Venezia Museo Civico </a:t>
            </a:r>
          </a:p>
        </p:txBody>
      </p:sp>
      <p:pic>
        <p:nvPicPr>
          <p:cNvPr id="134147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75" y="225425"/>
            <a:ext cx="4338638" cy="640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3" descr="Raffaello-Trasfigurazion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260351"/>
            <a:ext cx="4191000" cy="631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5" name="Picture 4" descr="App0005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2205038"/>
            <a:ext cx="3832225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6" name="Rectangle 5"/>
          <p:cNvSpPr>
            <a:spLocks noChangeArrowheads="1"/>
          </p:cNvSpPr>
          <p:nvPr/>
        </p:nvSpPr>
        <p:spPr bwMode="auto">
          <a:xfrm>
            <a:off x="1919289" y="641350"/>
            <a:ext cx="3455987" cy="1016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chemeClr val="bg1"/>
                </a:solidFill>
              </a:rPr>
              <a:t>1518 - 20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solidFill>
                  <a:schemeClr val="bg1"/>
                </a:solidFill>
              </a:rPr>
              <a:t>La </a:t>
            </a:r>
            <a:r>
              <a:rPr lang="it-IT" altLang="it-IT" sz="2400" b="1">
                <a:solidFill>
                  <a:srgbClr val="E8700C"/>
                </a:solidFill>
              </a:rPr>
              <a:t>trasfigurazione</a:t>
            </a:r>
            <a:r>
              <a:rPr lang="it-IT" altLang="it-IT" sz="1800" b="1">
                <a:solidFill>
                  <a:schemeClr val="bg1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chemeClr val="bg1"/>
                </a:solidFill>
              </a:rPr>
              <a:t>del Raffaello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Raffaello-Trasfigurazion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271464"/>
            <a:ext cx="4191000" cy="631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1000">
              <a:srgbClr val="002060"/>
            </a:gs>
            <a:gs pos="100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6" descr="App0003b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476251"/>
            <a:ext cx="7558088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3" descr="App0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916114"/>
            <a:ext cx="8637588" cy="412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7" name="Rectangle 4"/>
          <p:cNvSpPr>
            <a:spLocks noChangeArrowheads="1"/>
          </p:cNvSpPr>
          <p:nvPr/>
        </p:nvSpPr>
        <p:spPr bwMode="auto">
          <a:xfrm>
            <a:off x="2566989" y="546101"/>
            <a:ext cx="4752975" cy="904875"/>
          </a:xfrm>
          <a:prstGeom prst="rect">
            <a:avLst/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it-IT" altLang="it-IT" sz="2400">
                <a:solidFill>
                  <a:schemeClr val="bg1"/>
                </a:solidFill>
                <a:latin typeface="Tahoma" panose="020B0604030504040204" pitchFamily="34" charset="0"/>
              </a:rPr>
              <a:t>Il monte Tabor </a:t>
            </a:r>
          </a:p>
          <a:p>
            <a:pPr>
              <a:buFontTx/>
              <a:buNone/>
            </a:pPr>
            <a:r>
              <a:rPr lang="it-IT" altLang="it-IT" sz="2400">
                <a:solidFill>
                  <a:schemeClr val="bg1"/>
                </a:solidFill>
                <a:latin typeface="Tahoma" panose="020B0604030504040204" pitchFamily="34" charset="0"/>
              </a:rPr>
              <a:t>della Trasfigurazione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9" y="1123950"/>
            <a:ext cx="6143625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404813"/>
            <a:ext cx="498633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39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5" y="3860800"/>
            <a:ext cx="3748088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3" descr="Stampati"/>
          <p:cNvSpPr>
            <a:spLocks noGrp="1" noChangeArrowheads="1"/>
          </p:cNvSpPr>
          <p:nvPr>
            <p:ph type="body" idx="4294967295"/>
          </p:nvPr>
        </p:nvSpPr>
        <p:spPr>
          <a:xfrm>
            <a:off x="1981200" y="404813"/>
            <a:ext cx="8229600" cy="647700"/>
          </a:xfrm>
          <a:blipFill dpi="0" rotWithShape="1">
            <a:blip r:embed="rId2"/>
            <a:srcRect/>
            <a:tile tx="0" ty="0" sx="100000" sy="100000" flip="none" algn="tl"/>
          </a:blip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indent="0">
              <a:buNone/>
            </a:pPr>
            <a:r>
              <a:rPr lang="it-IT" altLang="it-IT" smtClean="0">
                <a:latin typeface="Comic Sans MS" panose="030F0702030302020204" pitchFamily="66" charset="0"/>
              </a:rPr>
              <a:t>La </a:t>
            </a:r>
            <a:r>
              <a:rPr lang="it-IT" altLang="it-IT" b="1" smtClean="0">
                <a:latin typeface="Comic Sans MS" panose="030F0702030302020204" pitchFamily="66" charset="0"/>
              </a:rPr>
              <a:t>Resurrezione </a:t>
            </a:r>
            <a:r>
              <a:rPr lang="it-IT" altLang="it-IT" smtClean="0">
                <a:latin typeface="Comic Sans MS" panose="030F0702030302020204" pitchFamily="66" charset="0"/>
              </a:rPr>
              <a:t>nell’arte</a:t>
            </a:r>
          </a:p>
        </p:txBody>
      </p:sp>
      <p:pic>
        <p:nvPicPr>
          <p:cNvPr id="3" name="Picture 4" descr="Resurrezione 5e7pxj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289" y="1773239"/>
            <a:ext cx="3781425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 (26)aa+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9" y="563564"/>
            <a:ext cx="6118225" cy="573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1055440" y="620713"/>
            <a:ext cx="2881560" cy="2677656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30000"/>
              </a:spcBef>
              <a:defRPr/>
            </a:pPr>
            <a:r>
              <a:rPr lang="it-IT" altLang="it-IT" dirty="0">
                <a:latin typeface="+mn-lt"/>
              </a:rPr>
              <a:t>La </a:t>
            </a:r>
            <a:r>
              <a:rPr lang="it-IT" altLang="it-IT" b="1" dirty="0">
                <a:latin typeface="+mn-lt"/>
              </a:rPr>
              <a:t>resurrezione</a:t>
            </a:r>
            <a:r>
              <a:rPr lang="it-IT" altLang="it-IT" dirty="0">
                <a:latin typeface="+mn-lt"/>
              </a:rPr>
              <a:t> di Cristo che dice a Maddalena</a:t>
            </a:r>
          </a:p>
          <a:p>
            <a:pPr>
              <a:lnSpc>
                <a:spcPct val="120000"/>
              </a:lnSpc>
              <a:spcBef>
                <a:spcPct val="30000"/>
              </a:spcBef>
              <a:defRPr/>
            </a:pPr>
            <a:r>
              <a:rPr lang="it-IT" altLang="it-IT" dirty="0">
                <a:latin typeface="+mn-lt"/>
              </a:rPr>
              <a:t>“</a:t>
            </a:r>
            <a:r>
              <a:rPr lang="it-IT" altLang="it-IT" i="1" dirty="0">
                <a:latin typeface="+mn-lt"/>
              </a:rPr>
              <a:t>Noli me tangere</a:t>
            </a:r>
            <a:r>
              <a:rPr lang="it-IT" altLang="it-IT" dirty="0">
                <a:latin typeface="+mn-lt"/>
              </a:rPr>
              <a:t>”</a:t>
            </a:r>
          </a:p>
          <a:p>
            <a:pPr>
              <a:lnSpc>
                <a:spcPct val="120000"/>
              </a:lnSpc>
              <a:spcBef>
                <a:spcPct val="30000"/>
              </a:spcBef>
              <a:defRPr/>
            </a:pPr>
            <a:r>
              <a:rPr lang="it-IT" altLang="it-IT" dirty="0">
                <a:latin typeface="+mn-lt"/>
              </a:rPr>
              <a:t>(non toccatemi). </a:t>
            </a:r>
          </a:p>
          <a:p>
            <a:pPr>
              <a:lnSpc>
                <a:spcPct val="120000"/>
              </a:lnSpc>
              <a:spcBef>
                <a:spcPct val="30000"/>
              </a:spcBef>
              <a:defRPr/>
            </a:pPr>
            <a:endParaRPr lang="it-IT" altLang="it-IT" dirty="0">
              <a:latin typeface="+mn-lt"/>
            </a:endParaRPr>
          </a:p>
          <a:p>
            <a:pPr>
              <a:lnSpc>
                <a:spcPct val="120000"/>
              </a:lnSpc>
              <a:spcBef>
                <a:spcPct val="30000"/>
              </a:spcBef>
              <a:defRPr/>
            </a:pPr>
            <a:r>
              <a:rPr lang="it-IT" altLang="it-IT" b="1" dirty="0">
                <a:latin typeface="+mn-lt"/>
              </a:rPr>
              <a:t>Giotto, 1305 </a:t>
            </a:r>
            <a:r>
              <a:rPr lang="it-IT" altLang="it-IT" sz="1400" dirty="0">
                <a:latin typeface="+mn-lt"/>
              </a:rPr>
              <a:t>Cappella degli Scrovegni Padova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- Trasfigurazi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" b="2480"/>
          <a:stretch>
            <a:fillRect/>
          </a:stretch>
        </p:blipFill>
        <p:spPr bwMode="auto">
          <a:xfrm>
            <a:off x="3508375" y="692151"/>
            <a:ext cx="517525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1" name="Rectangle 3"/>
          <p:cNvSpPr>
            <a:spLocks noChangeArrowheads="1"/>
          </p:cNvSpPr>
          <p:nvPr/>
        </p:nvSpPr>
        <p:spPr bwMode="auto">
          <a:xfrm>
            <a:off x="3368675" y="188913"/>
            <a:ext cx="5456238" cy="3667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3000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  <a:latin typeface="Tahoma" panose="020B0604030504040204" pitchFamily="34" charset="0"/>
              </a:rPr>
              <a:t>Piero della Francesca 1463 – 65 La resurrezione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Acero">
  <a:themeElements>
    <a:clrScheme name="Acero 1">
      <a:dk1>
        <a:srgbClr val="BB5F03"/>
      </a:dk1>
      <a:lt1>
        <a:srgbClr val="FFFFFF"/>
      </a:lt1>
      <a:dk2>
        <a:srgbClr val="993300"/>
      </a:dk2>
      <a:lt2>
        <a:srgbClr val="FEEC94"/>
      </a:lt2>
      <a:accent1>
        <a:srgbClr val="FF9900"/>
      </a:accent1>
      <a:accent2>
        <a:srgbClr val="B76A03"/>
      </a:accent2>
      <a:accent3>
        <a:srgbClr val="CAADAA"/>
      </a:accent3>
      <a:accent4>
        <a:srgbClr val="DADADA"/>
      </a:accent4>
      <a:accent5>
        <a:srgbClr val="FFCAAA"/>
      </a:accent5>
      <a:accent6>
        <a:srgbClr val="A65F02"/>
      </a:accent6>
      <a:hlink>
        <a:srgbClr val="FFFFCC"/>
      </a:hlink>
      <a:folHlink>
        <a:srgbClr val="CCCC00"/>
      </a:folHlink>
    </a:clrScheme>
    <a:fontScheme name="Acer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cero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ero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ero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ero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ero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ero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ero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ero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ero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Textured</Template>
  <TotalTime>3231</TotalTime>
  <Words>1705</Words>
  <Application>Microsoft Office PowerPoint</Application>
  <PresentationFormat>Widescreen</PresentationFormat>
  <Paragraphs>266</Paragraphs>
  <Slides>160</Slides>
  <Notes>67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160</vt:i4>
      </vt:variant>
    </vt:vector>
  </HeadingPairs>
  <TitlesOfParts>
    <vt:vector size="167" baseType="lpstr">
      <vt:lpstr>Arial</vt:lpstr>
      <vt:lpstr>Comic Sans MS</vt:lpstr>
      <vt:lpstr>Tahoma</vt:lpstr>
      <vt:lpstr>Times New Roman</vt:lpstr>
      <vt:lpstr>Wingdings</vt:lpstr>
      <vt:lpstr>Struttura predefinita</vt:lpstr>
      <vt:lpstr>2_Acero</vt:lpstr>
      <vt:lpstr>Storia ARTE e archeologia del Nuovo Testamento  R 03 parte B:  ARTE, ambiente, vita ai tempi di Gesù, archeologia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Oggetti usati durante il tempo di Gesù</vt:lpstr>
      <vt:lpstr>Presentazione standard di PowerPoint</vt:lpstr>
      <vt:lpstr>Vasi di alabastro per il profumo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Nozze di Cana…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GERUSALEMME  Il tempio di Erode </vt:lpstr>
      <vt:lpstr>Presentazione standard di PowerPoint</vt:lpstr>
      <vt:lpstr>Presentazione standard di PowerPoint</vt:lpstr>
      <vt:lpstr>Un’antica targa di marmo trovata nel tempio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il «Muro del Pianto»</vt:lpstr>
      <vt:lpstr>Qui i pellegrini si recano a pregare  e a celebrare il rito del pianto</vt:lpstr>
      <vt:lpstr>Presentazione standard di PowerPoint</vt:lpstr>
      <vt:lpstr>Scavi archeologici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Su ambedue le facciate  di questo pezzetto di papiro del 120 – 150 d.C.  si trovano i versetti  del vangelo di Giovanni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UTENTE</dc:creator>
  <cp:lastModifiedBy>PC Claudio</cp:lastModifiedBy>
  <cp:revision>152</cp:revision>
  <dcterms:created xsi:type="dcterms:W3CDTF">2006-02-16T02:54:00Z</dcterms:created>
  <dcterms:modified xsi:type="dcterms:W3CDTF">2020-12-13T00:07:52Z</dcterms:modified>
</cp:coreProperties>
</file>